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2"/>
  </p:notesMasterIdLst>
  <p:sldIdLst>
    <p:sldId id="324" r:id="rId2"/>
    <p:sldId id="325" r:id="rId3"/>
    <p:sldId id="262" r:id="rId4"/>
    <p:sldId id="258" r:id="rId5"/>
    <p:sldId id="307" r:id="rId6"/>
    <p:sldId id="301" r:id="rId7"/>
    <p:sldId id="302" r:id="rId8"/>
    <p:sldId id="303" r:id="rId9"/>
    <p:sldId id="268" r:id="rId10"/>
    <p:sldId id="304" r:id="rId11"/>
    <p:sldId id="310" r:id="rId12"/>
    <p:sldId id="326" r:id="rId13"/>
    <p:sldId id="319" r:id="rId14"/>
    <p:sldId id="277" r:id="rId15"/>
    <p:sldId id="320" r:id="rId16"/>
    <p:sldId id="281" r:id="rId17"/>
    <p:sldId id="283" r:id="rId18"/>
    <p:sldId id="284" r:id="rId19"/>
    <p:sldId id="323" r:id="rId20"/>
    <p:sldId id="322" r:id="rId21"/>
  </p:sldIdLst>
  <p:sldSz cx="6858000" cy="9906000" type="A4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ku Okamoto" initials="TO" lastIdx="1" clrIdx="0">
    <p:extLst>
      <p:ext uri="{19B8F6BF-5375-455C-9EA6-DF929625EA0E}">
        <p15:presenceInfo xmlns:p15="http://schemas.microsoft.com/office/powerpoint/2012/main" userId="Taku Okamot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543C"/>
    <a:srgbClr val="173F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40" autoAdjust="0"/>
    <p:restoredTop sz="94378" autoAdjust="0"/>
  </p:normalViewPr>
  <p:slideViewPr>
    <p:cSldViewPr snapToGrid="0" snapToObjects="1" showGuides="1">
      <p:cViewPr varScale="1">
        <p:scale>
          <a:sx n="66" d="100"/>
          <a:sy n="66" d="100"/>
        </p:scale>
        <p:origin x="2262" y="60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104B1C-6870-0F43-B09D-5E5B06CC50B8}" type="datetimeFigureOut">
              <a:rPr kumimoji="1" lang="ja-JP" altLang="en-US" smtClean="0"/>
              <a:t>2021/4/20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76463" y="1241425"/>
            <a:ext cx="231616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AF2957-B09C-DD47-B5E5-F28278675A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595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zoom-japan.net/manual/pc/zoom-pc-app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zoom-japan.net/manual/pc/zoom-pc-app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zoom-japan.net/manual/pc/zoom-pc-app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zoom-japan.net/manual/pc/zoom-pc-app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参考</a:t>
            </a:r>
            <a:r>
              <a:rPr kumimoji="1" lang="en-US" altLang="ja-JP" dirty="0"/>
              <a:t>URL</a:t>
            </a:r>
            <a:r>
              <a:rPr kumimoji="1" lang="ja-JP" altLang="en-US"/>
              <a:t>：</a:t>
            </a:r>
            <a:r>
              <a:rPr lang="en-US" altLang="ja-JP" dirty="0">
                <a:hlinkClick r:id="rId3"/>
              </a:rPr>
              <a:t>https://zoom-japan.net/manual/pc/zoom-pc-app/</a:t>
            </a:r>
            <a:endParaRPr lang="en-US" altLang="ja-JP" dirty="0"/>
          </a:p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AF2957-B09C-DD47-B5E5-F28278675AA8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72067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AF2957-B09C-DD47-B5E5-F28278675AA8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87526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AF2957-B09C-DD47-B5E5-F28278675AA8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7893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参考</a:t>
            </a:r>
            <a:r>
              <a:rPr kumimoji="1" lang="en-US" altLang="ja-JP" dirty="0"/>
              <a:t>URL</a:t>
            </a:r>
            <a:r>
              <a:rPr kumimoji="1" lang="ja-JP" altLang="en-US"/>
              <a:t>：</a:t>
            </a:r>
            <a:r>
              <a:rPr lang="en-US" altLang="ja-JP" dirty="0">
                <a:hlinkClick r:id="rId3"/>
              </a:rPr>
              <a:t>https://zoom-japan.net/manual/pc/zoom-pc-app/</a:t>
            </a:r>
            <a:endParaRPr lang="en-US" altLang="ja-JP" dirty="0"/>
          </a:p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AF2957-B09C-DD47-B5E5-F28278675AA8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7048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参考</a:t>
            </a:r>
            <a:r>
              <a:rPr kumimoji="1" lang="en-US" altLang="ja-JP" dirty="0"/>
              <a:t>URL</a:t>
            </a:r>
            <a:r>
              <a:rPr kumimoji="1" lang="ja-JP" altLang="en-US"/>
              <a:t>：</a:t>
            </a:r>
            <a:r>
              <a:rPr lang="en-US" altLang="ja-JP" dirty="0">
                <a:hlinkClick r:id="rId3"/>
              </a:rPr>
              <a:t>https://zoom-japan.net/manual/pc/zoom-pc-app/</a:t>
            </a:r>
            <a:endParaRPr lang="en-US" altLang="ja-JP" dirty="0"/>
          </a:p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AF2957-B09C-DD47-B5E5-F28278675AA8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5537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参考</a:t>
            </a:r>
            <a:r>
              <a:rPr kumimoji="1" lang="en-US" altLang="ja-JP" dirty="0"/>
              <a:t>URL</a:t>
            </a:r>
            <a:r>
              <a:rPr kumimoji="1" lang="ja-JP" altLang="en-US"/>
              <a:t>：</a:t>
            </a:r>
            <a:r>
              <a:rPr lang="en-US" altLang="ja-JP" dirty="0">
                <a:hlinkClick r:id="rId3"/>
              </a:rPr>
              <a:t>https://zoom-japan.net/manual/pc/zoom-pc-app/</a:t>
            </a:r>
            <a:endParaRPr lang="en-US" altLang="ja-JP" dirty="0"/>
          </a:p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AF2957-B09C-DD47-B5E5-F28278675AA8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3336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AF2957-B09C-DD47-B5E5-F28278675AA8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4676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マイクをミュート・カメラをオンの設定は</a:t>
            </a:r>
            <a:r>
              <a:rPr kumimoji="1" lang="en-US" altLang="ja-JP" dirty="0"/>
              <a:t>JSET</a:t>
            </a:r>
            <a:r>
              <a:rPr kumimoji="1" lang="ja-JP" altLang="en-US"/>
              <a:t>を参考にした。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AF2957-B09C-DD47-B5E5-F28278675AA8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8995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AF2957-B09C-DD47-B5E5-F28278675AA8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4072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JSET</a:t>
            </a:r>
            <a:r>
              <a:rPr kumimoji="1" lang="ja-JP" altLang="en-US"/>
              <a:t>のやり方を参考にしました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AF2957-B09C-DD47-B5E5-F28278675AA8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3374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AF2957-B09C-DD47-B5E5-F28278675AA8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8959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AA538-9764-1048-8D98-099BC9F26632}" type="datetime1">
              <a:rPr kumimoji="1" lang="ja-JP" altLang="en-US" smtClean="0"/>
              <a:t>2021/4/20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800"/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2" y="9541533"/>
            <a:ext cx="1543050" cy="297267"/>
          </a:xfrm>
        </p:spPr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0323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9CD1-3B3E-0F4F-9A85-E27DB6AC2DD0}" type="datetime1">
              <a:rPr kumimoji="1" lang="ja-JP" altLang="en-US" smtClean="0"/>
              <a:t>2021/4/20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AA25-75BE-B24A-894A-D2F98540D4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3525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46B1-AF2A-3842-A9EF-1CCC2F492057}" type="datetime1">
              <a:rPr kumimoji="1" lang="ja-JP" altLang="en-US" smtClean="0"/>
              <a:t>2021/4/20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AA25-75BE-B24A-894A-D2F98540D4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4845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 dirty="0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 dirty="0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 dirty="0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 dirty="0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B1444-C492-A246-B0B9-3BD336F27F7C}" type="datetime1">
              <a:rPr kumimoji="1" lang="ja-JP" altLang="en-US" smtClean="0"/>
              <a:t>2021/4/20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AA25-75BE-B24A-894A-D2F98540D44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xmlns="" id="{83AF5336-CDAE-8141-94D2-CDD8CAE31DCC}"/>
              </a:ext>
            </a:extLst>
          </p:cNvPr>
          <p:cNvCxnSpPr>
            <a:cxnSpLocks/>
          </p:cNvCxnSpPr>
          <p:nvPr userDrawn="1"/>
        </p:nvCxnSpPr>
        <p:spPr>
          <a:xfrm>
            <a:off x="-93785" y="1324763"/>
            <a:ext cx="7092462" cy="0"/>
          </a:xfrm>
          <a:prstGeom prst="line">
            <a:avLst/>
          </a:prstGeom>
          <a:ln w="38100">
            <a:solidFill>
              <a:srgbClr val="173F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9732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E643D-22B9-D543-91C2-7A4A3CD11BEA}" type="datetime1">
              <a:rPr kumimoji="1" lang="ja-JP" altLang="en-US" smtClean="0"/>
              <a:t>2021/4/20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AA25-75BE-B24A-894A-D2F98540D4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3928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7C54A-B3F3-CE43-ACE4-CE7ACD373E0F}" type="datetime1">
              <a:rPr kumimoji="1" lang="ja-JP" altLang="en-US" smtClean="0"/>
              <a:t>2021/4/20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AA25-75BE-B24A-894A-D2F98540D4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6938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C0D60-80F1-8043-8F3F-364A5D9922C8}" type="datetime1">
              <a:rPr kumimoji="1" lang="ja-JP" altLang="en-US" smtClean="0"/>
              <a:t>2021/4/20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AA25-75BE-B24A-894A-D2F98540D4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5123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91E0B-6CD1-2B47-9B51-F85F491007FD}" type="datetime1">
              <a:rPr kumimoji="1" lang="ja-JP" altLang="en-US" smtClean="0"/>
              <a:t>2021/4/20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AA25-75BE-B24A-894A-D2F98540D4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90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12DE-27F8-B74A-8954-A7BBA511657B}" type="datetime1">
              <a:rPr kumimoji="1" lang="ja-JP" altLang="en-US" smtClean="0"/>
              <a:t>2021/4/20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AA25-75BE-B24A-894A-D2F98540D4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1766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4734-A38D-EE45-9154-1F0D5FE93D30}" type="datetime1">
              <a:rPr kumimoji="1" lang="ja-JP" altLang="en-US" smtClean="0"/>
              <a:t>2021/4/20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AA25-75BE-B24A-894A-D2F98540D4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9175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69499-2300-7D41-BE3D-CCBBE2BD2488}" type="datetime1">
              <a:rPr kumimoji="1" lang="ja-JP" altLang="en-US" smtClean="0"/>
              <a:t>2021/4/20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AA25-75BE-B24A-894A-D2F98540D4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322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7" y="197200"/>
            <a:ext cx="5915025" cy="1068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487837"/>
            <a:ext cx="5915025" cy="7890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 dirty="0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 dirty="0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 dirty="0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 dirty="0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7" y="9541533"/>
            <a:ext cx="1543050" cy="2972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D0B37-F2DF-394A-A7FD-39AC6FA0D15F}" type="datetime1">
              <a:rPr kumimoji="1" lang="ja-JP" altLang="en-US" smtClean="0"/>
              <a:t>2021/4/20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2" y="9541533"/>
            <a:ext cx="2314575" cy="2972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8AA25-75BE-B24A-894A-D2F98540D44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4950" y="9541533"/>
            <a:ext cx="1543050" cy="2972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1897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b="1" i="0" kern="1200">
          <a:solidFill>
            <a:srgbClr val="173F64"/>
          </a:solidFill>
          <a:latin typeface="Meiryo" panose="020B0604030504040204" pitchFamily="34" charset="-128"/>
          <a:ea typeface="Meiryo" panose="020B0604030504040204" pitchFamily="34" charset="-128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Clr>
          <a:srgbClr val="173F64"/>
        </a:buClr>
        <a:buFont typeface="Wingdings" pitchFamily="2" charset="2"/>
        <a:buChar char="n"/>
        <a:defRPr kumimoji="1" sz="2400" kern="1200">
          <a:solidFill>
            <a:schemeClr val="tx1"/>
          </a:solidFill>
          <a:latin typeface="Meiryo" panose="020B0604030504040204" pitchFamily="34" charset="-128"/>
          <a:ea typeface="Meiryo" panose="020B0604030504040204" pitchFamily="34" charset="-128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Clr>
          <a:srgbClr val="365C88"/>
        </a:buClr>
        <a:buFont typeface="Wingdings" pitchFamily="2" charset="2"/>
        <a:buChar char="u"/>
        <a:defRPr kumimoji="1" sz="2000" kern="1200">
          <a:solidFill>
            <a:schemeClr val="tx1"/>
          </a:solidFill>
          <a:latin typeface="Meiryo" panose="020B0604030504040204" pitchFamily="34" charset="-128"/>
          <a:ea typeface="Meiryo" panose="020B0604030504040204" pitchFamily="34" charset="-128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Clr>
          <a:srgbClr val="57789D"/>
        </a:buClr>
        <a:buFont typeface="Wingdings" pitchFamily="2" charset="2"/>
        <a:buChar char="l"/>
        <a:defRPr kumimoji="1" sz="1600" kern="1200">
          <a:solidFill>
            <a:schemeClr val="tx1"/>
          </a:solidFill>
          <a:latin typeface="Meiryo" panose="020B0604030504040204" pitchFamily="34" charset="-128"/>
          <a:ea typeface="Meiryo" panose="020B0604030504040204" pitchFamily="34" charset="-128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solidFill>
            <a:schemeClr val="tx1"/>
          </a:solidFill>
          <a:latin typeface="Meiryo" panose="020B0604030504040204" pitchFamily="34" charset="-128"/>
          <a:ea typeface="Meiryo" panose="020B0604030504040204" pitchFamily="34" charset="-128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solidFill>
            <a:schemeClr val="tx1"/>
          </a:solidFill>
          <a:latin typeface="Meiryo" panose="020B0604030504040204" pitchFamily="34" charset="-128"/>
          <a:ea typeface="Meiryo" panose="020B0604030504040204" pitchFamily="34" charset="-128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redbuller.hatenablog.com/entry/2020/03/28/022605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png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0.png"/><Relationship Id="rId5" Type="http://schemas.openxmlformats.org/officeDocument/2006/relationships/image" Target="../media/image28.wmf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2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0.png"/><Relationship Id="rId5" Type="http://schemas.openxmlformats.org/officeDocument/2006/relationships/image" Target="../media/image28.wmf"/><Relationship Id="rId4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redbuller.hatenablog.com/entry/2020/03/28/022605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zoom-japan.net/manual/pc/zoom-pc-app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zoom.us/download#client_4meetin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25ECC22F-7294-BB47-B2E6-7A2AB53EF4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7175" y="1621191"/>
            <a:ext cx="6343650" cy="3448756"/>
          </a:xfrm>
        </p:spPr>
        <p:txBody>
          <a:bodyPr>
            <a:normAutofit/>
          </a:bodyPr>
          <a:lstStyle/>
          <a:p>
            <a:r>
              <a:rPr kumimoji="1" lang="en-US" altLang="ja-JP" sz="4400" dirty="0"/>
              <a:t/>
            </a:r>
            <a:br>
              <a:rPr kumimoji="1" lang="en-US" altLang="ja-JP" sz="4400" dirty="0"/>
            </a:br>
            <a:r>
              <a:rPr kumimoji="1" lang="en-US" altLang="ja-JP" sz="4000" dirty="0"/>
              <a:t>Zoom</a:t>
            </a:r>
            <a:r>
              <a:rPr kumimoji="1" lang="ja-JP" altLang="en-US" sz="4000" dirty="0"/>
              <a:t>のインストール、基本操作の説明</a:t>
            </a:r>
            <a:r>
              <a:rPr kumimoji="1" lang="ja-JP" altLang="en-US" sz="4000" dirty="0" smtClean="0"/>
              <a:t>マニュアル</a:t>
            </a:r>
            <a:r>
              <a:rPr kumimoji="1" lang="en-US" altLang="ja-JP" sz="4000" dirty="0" smtClean="0"/>
              <a:t/>
            </a:r>
            <a:br>
              <a:rPr kumimoji="1" lang="en-US" altLang="ja-JP" sz="4000" dirty="0" smtClean="0"/>
            </a:b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 smtClean="0"/>
              <a:t>～聴衆用～</a:t>
            </a:r>
            <a:endParaRPr kumimoji="1" lang="ja-JP" altLang="en-US" sz="4400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xmlns="" id="{0FF38DC3-0DF4-2C4A-8C1F-0F79BAA5AF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/>
              <a:t>日本爬虫両棲類学会</a:t>
            </a:r>
            <a:endParaRPr kumimoji="1" lang="en-US" altLang="ja-JP" dirty="0"/>
          </a:p>
          <a:p>
            <a:r>
              <a:rPr kumimoji="1" lang="ja-JP" altLang="en-US" dirty="0"/>
              <a:t>第</a:t>
            </a:r>
            <a:r>
              <a:rPr kumimoji="1" lang="en-US" altLang="ja-JP" dirty="0"/>
              <a:t>59</a:t>
            </a:r>
            <a:r>
              <a:rPr kumimoji="1" lang="ja-JP" altLang="en-US" dirty="0"/>
              <a:t>回</a:t>
            </a:r>
            <a:r>
              <a:rPr lang="ja-JP" altLang="en-US" dirty="0"/>
              <a:t>大会　</a:t>
            </a:r>
            <a:r>
              <a:rPr kumimoji="1" lang="ja-JP" altLang="en-US" dirty="0"/>
              <a:t>実行委員会</a:t>
            </a: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xmlns="" id="{2AAA2F8B-D5D0-414E-96FD-EB59DEF18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AA25-75BE-B24A-894A-D2F98540D44F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xmlns="" id="{EB794E05-F9AD-1242-B595-2928F6232E73}"/>
              </a:ext>
            </a:extLst>
          </p:cNvPr>
          <p:cNvSpPr/>
          <p:nvPr/>
        </p:nvSpPr>
        <p:spPr>
          <a:xfrm>
            <a:off x="1443955" y="8941369"/>
            <a:ext cx="3700052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100" dirty="0">
                <a:hlinkClick r:id="rId2"/>
              </a:rPr>
              <a:t>https://redbuller.hatenablog.com/entry/2020/03/28/022605</a:t>
            </a:r>
            <a:endParaRPr lang="en-US" altLang="ja-JP" sz="1100" dirty="0"/>
          </a:p>
          <a:p>
            <a:r>
              <a:rPr lang="en-US" altLang="ja-JP" sz="1100" b="1" i="0" dirty="0">
                <a:effectLst/>
                <a:latin typeface="source sans pro" panose="020B0503030403020204" pitchFamily="34" charset="0"/>
              </a:rPr>
              <a:t>Creative Commons  </a:t>
            </a:r>
            <a:r>
              <a:rPr lang="ja-JP" altLang="en-US" sz="1100" b="1" i="0" dirty="0">
                <a:effectLst/>
                <a:latin typeface="source sans pro" panose="020B0503030403020204" pitchFamily="34" charset="0"/>
              </a:rPr>
              <a:t>表示 </a:t>
            </a:r>
            <a:r>
              <a:rPr lang="en-US" altLang="ja-JP" sz="1100" b="1" i="0" dirty="0">
                <a:effectLst/>
                <a:latin typeface="source sans pro" panose="020B0503030403020204" pitchFamily="34" charset="0"/>
              </a:rPr>
              <a:t>4.0 </a:t>
            </a:r>
            <a:r>
              <a:rPr lang="ja-JP" altLang="en-US" sz="1100" b="1" i="0" dirty="0">
                <a:effectLst/>
                <a:latin typeface="source sans pro" panose="020B0503030403020204" pitchFamily="34" charset="0"/>
              </a:rPr>
              <a:t>国際 </a:t>
            </a:r>
            <a:r>
              <a:rPr lang="ja-JP" altLang="en-US" sz="1100" b="1" dirty="0">
                <a:latin typeface="source sans pro" panose="020B0503030403020204" pitchFamily="34" charset="0"/>
              </a:rPr>
              <a:t>　（</a:t>
            </a:r>
            <a:r>
              <a:rPr lang="en-US" altLang="ja-JP" sz="1100" b="1" i="0" dirty="0">
                <a:effectLst/>
                <a:latin typeface="source sans pro" panose="020B0503030403020204" pitchFamily="34" charset="0"/>
              </a:rPr>
              <a:t>CC BY 4.0</a:t>
            </a:r>
            <a:r>
              <a:rPr lang="ja-JP" altLang="en-US" sz="1100" b="1" i="0" dirty="0">
                <a:effectLst/>
                <a:latin typeface="source sans pro" panose="020B0503030403020204" pitchFamily="34" charset="0"/>
              </a:rPr>
              <a:t>）</a:t>
            </a:r>
            <a:endParaRPr lang="en-US" altLang="ja-JP" sz="1100" b="1" i="0" dirty="0">
              <a:effectLst/>
              <a:latin typeface="source sans pro" panose="020B0503030403020204" pitchFamily="34" charset="0"/>
            </a:endParaRPr>
          </a:p>
          <a:p>
            <a:r>
              <a:rPr lang="ja-JP" altLang="en-US" sz="1100" dirty="0"/>
              <a:t>をもとに改編　</a:t>
            </a:r>
            <a:r>
              <a:rPr lang="en-US" altLang="ja-JP" sz="1100" dirty="0"/>
              <a:t>2020</a:t>
            </a:r>
            <a:r>
              <a:rPr lang="ja-JP" altLang="en-US" sz="1100" dirty="0"/>
              <a:t>年</a:t>
            </a:r>
            <a:r>
              <a:rPr lang="en-US" altLang="ja-JP" sz="1100" dirty="0" smtClean="0"/>
              <a:t>11</a:t>
            </a:r>
            <a:r>
              <a:rPr lang="ja-JP" altLang="en-US" sz="1100" dirty="0" smtClean="0"/>
              <a:t>月</a:t>
            </a:r>
            <a:r>
              <a:rPr lang="en-US" altLang="ja-JP" sz="1100" dirty="0" smtClean="0"/>
              <a:t>30</a:t>
            </a:r>
            <a:r>
              <a:rPr lang="ja-JP" altLang="en-US" sz="1100" smtClean="0"/>
              <a:t>日版</a:t>
            </a:r>
            <a:endParaRPr kumimoji="1" lang="ja-JP" altLang="en-US" sz="11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01" y="8191274"/>
            <a:ext cx="1086898" cy="37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05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68DF8B68-50C0-4740-A322-DF8CC5BB0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170306"/>
            <a:ext cx="5915025" cy="1068920"/>
          </a:xfrm>
        </p:spPr>
        <p:txBody>
          <a:bodyPr/>
          <a:lstStyle/>
          <a:p>
            <a:r>
              <a:rPr kumimoji="1" lang="ja-JP" altLang="en-US" dirty="0"/>
              <a:t>会場（</a:t>
            </a:r>
            <a:r>
              <a:rPr kumimoji="1" lang="en-US" altLang="ja-JP" dirty="0"/>
              <a:t>Zoom</a:t>
            </a:r>
            <a:r>
              <a:rPr kumimoji="1" lang="ja-JP" altLang="en-US" dirty="0"/>
              <a:t>ミーティング）への入室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69EA0B62-9C76-5544-A128-511B5F142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932" y="1882138"/>
            <a:ext cx="6242134" cy="6798224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「どのように音声会議に参加しますか？」という画面が出てきたら、「コンピューターオーディオに参加」を選択してください。</a:t>
            </a:r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r>
              <a:rPr lang="ja-JP" altLang="en-US" b="1" dirty="0"/>
              <a:t>はじめて</a:t>
            </a:r>
            <a:r>
              <a:rPr lang="en-US" altLang="ja-JP" b="1" dirty="0"/>
              <a:t>Zoom</a:t>
            </a:r>
            <a:r>
              <a:rPr lang="ja-JP" altLang="en-US" b="1" dirty="0"/>
              <a:t>を使う場合</a:t>
            </a:r>
            <a:r>
              <a:rPr lang="ja-JP" altLang="en-US" dirty="0"/>
              <a:t>、</a:t>
            </a:r>
            <a:r>
              <a:rPr kumimoji="1" lang="en-US" altLang="ja-JP" dirty="0"/>
              <a:t>Zoom</a:t>
            </a:r>
            <a:r>
              <a:rPr kumimoji="1" lang="ja-JP" altLang="en-US" dirty="0"/>
              <a:t>ミーティングで使用する名前を入力してください。</a:t>
            </a:r>
            <a:endParaRPr kumimoji="1" lang="en-US" altLang="ja-JP" dirty="0"/>
          </a:p>
          <a:p>
            <a:pPr lvl="1"/>
            <a:r>
              <a:rPr kumimoji="1" lang="en-US" altLang="ja-JP" dirty="0"/>
              <a:t>Google</a:t>
            </a:r>
            <a:r>
              <a:rPr kumimoji="1" lang="ja-JP" altLang="en-US" dirty="0"/>
              <a:t>や</a:t>
            </a:r>
            <a:r>
              <a:rPr kumimoji="1" lang="en-US" altLang="ja-JP" dirty="0"/>
              <a:t>Facebook</a:t>
            </a:r>
            <a:r>
              <a:rPr kumimoji="1" lang="ja-JP" altLang="en-US" dirty="0"/>
              <a:t>アカウントと連携する場合は、その名前が自動的に取得されます。</a:t>
            </a:r>
            <a:endParaRPr kumimoji="1" lang="en-US" altLang="ja-JP" dirty="0"/>
          </a:p>
          <a:p>
            <a:pPr lvl="1"/>
            <a:r>
              <a:rPr lang="ja-JP" altLang="en-US" dirty="0"/>
              <a:t>表示する名前はミーティングに参加後も変更できます。</a:t>
            </a:r>
            <a:endParaRPr lang="en-US" altLang="ja-JP" dirty="0"/>
          </a:p>
          <a:p>
            <a:pPr marL="342900" lvl="1" indent="0">
              <a:buNone/>
            </a:pPr>
            <a:r>
              <a:rPr lang="ja-JP" altLang="en-US" b="1" dirty="0">
                <a:solidFill>
                  <a:srgbClr val="FF0000"/>
                </a:solidFill>
              </a:rPr>
              <a:t>　</a:t>
            </a:r>
            <a:r>
              <a:rPr lang="en-US" altLang="ja-JP" b="1" dirty="0">
                <a:solidFill>
                  <a:srgbClr val="FF0000"/>
                </a:solidFill>
              </a:rPr>
              <a:t>※</a:t>
            </a:r>
            <a:r>
              <a:rPr lang="ja-JP" altLang="en-US" b="1" dirty="0">
                <a:solidFill>
                  <a:srgbClr val="FF0000"/>
                </a:solidFill>
              </a:rPr>
              <a:t>表示する名前については＊ページ参照</a:t>
            </a:r>
            <a:endParaRPr lang="en-US" altLang="ja-JP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xmlns="" id="{0F774605-7B36-EF46-A2A2-291DC8C68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62" y="3204493"/>
            <a:ext cx="3478580" cy="1924814"/>
          </a:xfrm>
          <a:prstGeom prst="rect">
            <a:avLst/>
          </a:prstGeom>
          <a:ln>
            <a:solidFill>
              <a:srgbClr val="173F64"/>
            </a:solidFill>
          </a:ln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xmlns="" id="{BB76B893-7F33-CF44-9093-819622B7DE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0293" y="3204493"/>
            <a:ext cx="3267707" cy="1924814"/>
          </a:xfrm>
          <a:prstGeom prst="rect">
            <a:avLst/>
          </a:prstGeom>
          <a:ln>
            <a:solidFill>
              <a:srgbClr val="173F64"/>
            </a:solidFill>
          </a:ln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xmlns="" id="{EA9F2F90-3636-EA49-B56A-92E67E504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AA25-75BE-B24A-894A-D2F98540D44F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3438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46B5BA35-B5A2-8D43-96B1-21FB93544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Zoom</a:t>
            </a:r>
            <a:r>
              <a:rPr kumimoji="1" lang="ja-JP" altLang="en-US" dirty="0"/>
              <a:t>の基本操作画面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lang="ja-JP" altLang="en-US" dirty="0" smtClean="0"/>
              <a:t>聴講者（</a:t>
            </a:r>
            <a:r>
              <a:rPr lang="en-US" altLang="ja-JP" dirty="0"/>
              <a:t>PC</a:t>
            </a:r>
            <a:r>
              <a:rPr lang="ja-JP" altLang="en-US" dirty="0"/>
              <a:t>）</a:t>
            </a:r>
            <a:endParaRPr kumimoji="1" lang="ja-JP" altLang="en-US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xmlns="" id="{AC6DF09A-4469-3F49-998A-B9CED45D9EBD}"/>
              </a:ext>
            </a:extLst>
          </p:cNvPr>
          <p:cNvSpPr txBox="1"/>
          <p:nvPr/>
        </p:nvSpPr>
        <p:spPr>
          <a:xfrm>
            <a:off x="0" y="5280652"/>
            <a:ext cx="613501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/>
              <a:t>① ミュート：マイクの</a:t>
            </a:r>
            <a:r>
              <a:rPr kumimoji="1" lang="en-US" altLang="ja-JP" sz="1600" b="1" dirty="0"/>
              <a:t>ON</a:t>
            </a:r>
            <a:r>
              <a:rPr kumimoji="1" lang="ja-JP" altLang="en-US" sz="1600" b="1" dirty="0"/>
              <a:t>／</a:t>
            </a:r>
            <a:r>
              <a:rPr kumimoji="1" lang="en-US" altLang="ja-JP" sz="1600" b="1" dirty="0"/>
              <a:t>OFF</a:t>
            </a:r>
            <a:r>
              <a:rPr kumimoji="1" lang="ja-JP" altLang="en-US" sz="1600" b="1" dirty="0"/>
              <a:t>を切り替え</a:t>
            </a:r>
            <a:endParaRPr kumimoji="1" lang="en-US" altLang="ja-JP" sz="1600" b="1" dirty="0"/>
          </a:p>
          <a:p>
            <a:r>
              <a:rPr kumimoji="1" lang="ja-JP" altLang="en-US" sz="1600" b="1" dirty="0"/>
              <a:t>② ビデオの開始：カメラの</a:t>
            </a:r>
            <a:r>
              <a:rPr kumimoji="1" lang="en-US" altLang="ja-JP" sz="1600" b="1" dirty="0"/>
              <a:t>ON</a:t>
            </a:r>
            <a:r>
              <a:rPr kumimoji="1" lang="ja-JP" altLang="en-US" sz="1600" b="1" dirty="0"/>
              <a:t>／</a:t>
            </a:r>
            <a:r>
              <a:rPr kumimoji="1" lang="en-US" altLang="ja-JP" sz="1600" b="1" dirty="0"/>
              <a:t>OFF</a:t>
            </a:r>
            <a:r>
              <a:rPr kumimoji="1" lang="ja-JP" altLang="en-US" sz="1600" b="1" dirty="0"/>
              <a:t>を切り替え</a:t>
            </a:r>
            <a:endParaRPr kumimoji="1" lang="en-US" altLang="ja-JP" sz="1600" b="1" dirty="0"/>
          </a:p>
          <a:p>
            <a:r>
              <a:rPr kumimoji="1" lang="ja-JP" altLang="en-US" sz="1600" b="1" dirty="0"/>
              <a:t>③ 参加者：ミーティングルームの参加者一覧（⑫）を表示</a:t>
            </a:r>
            <a:endParaRPr kumimoji="1" lang="en-US" altLang="ja-JP" sz="1600" b="1" dirty="0"/>
          </a:p>
          <a:p>
            <a:r>
              <a:rPr kumimoji="1" lang="ja-JP" altLang="en-US" sz="1600" b="1" dirty="0"/>
              <a:t>④ チャット：参加者に対してテキストメッセージを送信</a:t>
            </a:r>
            <a:endParaRPr kumimoji="1" lang="en-US" altLang="ja-JP" sz="1600" b="1" dirty="0"/>
          </a:p>
          <a:p>
            <a:r>
              <a:rPr kumimoji="1" lang="ja-JP" altLang="en-US" sz="1600" b="1" dirty="0"/>
              <a:t>⑤ 画面の共有：参加者に発表スライド等を見せる機能．</a:t>
            </a:r>
            <a:endParaRPr kumimoji="1" lang="en-US" altLang="ja-JP" sz="1600" b="1" dirty="0"/>
          </a:p>
          <a:p>
            <a:r>
              <a:rPr kumimoji="1" lang="ja-JP" altLang="en-US" sz="1600" b="1" dirty="0"/>
              <a:t>　　</a:t>
            </a:r>
            <a:r>
              <a:rPr kumimoji="1" lang="en-US" altLang="ja-JP" sz="1600" b="1" dirty="0"/>
              <a:t>※</a:t>
            </a:r>
            <a:r>
              <a:rPr kumimoji="1" lang="ja-JP" altLang="en-US" sz="1600" b="1" dirty="0"/>
              <a:t>口頭発表者のみ使用</a:t>
            </a:r>
            <a:endParaRPr kumimoji="1" lang="en-US" altLang="ja-JP" sz="1600" b="1" dirty="0"/>
          </a:p>
          <a:p>
            <a:r>
              <a:rPr kumimoji="1" lang="ja-JP" altLang="en-US" sz="1600" b="1" dirty="0"/>
              <a:t>⑥ 反応：本大会では使用しません</a:t>
            </a:r>
            <a:endParaRPr kumimoji="1" lang="en-US" altLang="ja-JP" sz="1600" b="1" dirty="0"/>
          </a:p>
          <a:p>
            <a:r>
              <a:rPr kumimoji="1" lang="ja-JP" altLang="en-US" sz="1600" b="1" dirty="0"/>
              <a:t>⑦ 終了：自分だけがミーティングから退出できる</a:t>
            </a:r>
            <a:endParaRPr kumimoji="1" lang="en-US" altLang="ja-JP" sz="1600" b="1" dirty="0"/>
          </a:p>
          <a:p>
            <a:pPr>
              <a:lnSpc>
                <a:spcPct val="150000"/>
              </a:lnSpc>
            </a:pPr>
            <a:r>
              <a:rPr kumimoji="1" lang="ja-JP" altLang="en-US" sz="1600" b="1" dirty="0"/>
              <a:t>⑧ ミーティング参加者一覧．③　　　を押して表示．</a:t>
            </a:r>
            <a:endParaRPr kumimoji="1" lang="en-US" altLang="ja-JP" sz="1600" b="1" dirty="0"/>
          </a:p>
          <a:p>
            <a:pPr>
              <a:lnSpc>
                <a:spcPct val="150000"/>
              </a:lnSpc>
            </a:pPr>
            <a:r>
              <a:rPr kumimoji="1" lang="ja-JP" altLang="en-US" sz="1600" b="1" dirty="0"/>
              <a:t>⑨メインウィンドウ：発表時にはスライドが、それ以外の時には</a:t>
            </a:r>
            <a:endParaRPr kumimoji="1" lang="en-US" altLang="ja-JP" sz="1600" b="1" dirty="0"/>
          </a:p>
          <a:p>
            <a:r>
              <a:rPr kumimoji="1" lang="ja-JP" altLang="en-US" sz="1600" b="1" dirty="0"/>
              <a:t>　参加者一覧が表示されます</a:t>
            </a:r>
            <a:endParaRPr kumimoji="1" lang="en-US" altLang="ja-JP" sz="1600" b="1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xmlns="" id="{86A7E7AD-706C-1943-AE66-0CF644683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AA25-75BE-B24A-894A-D2F98540D44F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6896" y="4911592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b="1" dirty="0">
                <a:solidFill>
                  <a:srgbClr val="FF0000"/>
                </a:solidFill>
              </a:rPr>
              <a:t>①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720422" y="4911592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b="1" dirty="0">
                <a:solidFill>
                  <a:srgbClr val="FF0000"/>
                </a:solidFill>
              </a:rPr>
              <a:t>②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168763" y="4911592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b="1" dirty="0">
                <a:solidFill>
                  <a:srgbClr val="FF0000"/>
                </a:solidFill>
              </a:rPr>
              <a:t>③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2544840" y="4911592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b="1" dirty="0">
                <a:solidFill>
                  <a:srgbClr val="FF0000"/>
                </a:solidFill>
              </a:rPr>
              <a:t>④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2938337" y="4911592"/>
            <a:ext cx="3914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b="1" dirty="0">
                <a:solidFill>
                  <a:srgbClr val="FF0000"/>
                </a:solidFill>
              </a:rPr>
              <a:t>⑤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3293361" y="4911592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b="1" dirty="0">
                <a:solidFill>
                  <a:srgbClr val="FF0000"/>
                </a:solidFill>
              </a:rPr>
              <a:t>⑥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7" name="右中かっこ 6"/>
          <p:cNvSpPr/>
          <p:nvPr/>
        </p:nvSpPr>
        <p:spPr>
          <a:xfrm>
            <a:off x="4972596" y="1732747"/>
            <a:ext cx="204716" cy="246342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177312" y="2795180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b="1" dirty="0">
                <a:solidFill>
                  <a:srgbClr val="FF0000"/>
                </a:solidFill>
              </a:rPr>
              <a:t>⑩</a:t>
            </a:r>
            <a:endParaRPr lang="en-US" sz="1600" b="1" dirty="0">
              <a:solidFill>
                <a:srgbClr val="FF0000"/>
              </a:solidFill>
            </a:endParaRPr>
          </a:p>
        </p:txBody>
      </p:sp>
      <p:graphicFrame>
        <p:nvGraphicFramePr>
          <p:cNvPr id="23" name="オブジェクト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0254281"/>
              </p:ext>
            </p:extLst>
          </p:nvPr>
        </p:nvGraphicFramePr>
        <p:xfrm>
          <a:off x="3080005" y="7254024"/>
          <a:ext cx="442575" cy="419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8" name="Image" r:id="rId4" imgW="495000" imgH="469800" progId="Photoshop.Image.13">
                  <p:embed/>
                </p:oleObj>
              </mc:Choice>
              <mc:Fallback>
                <p:oleObj name="Image" r:id="rId4" imgW="495000" imgH="46980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80005" y="7254024"/>
                        <a:ext cx="442575" cy="4198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" name="図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96" y="1239966"/>
            <a:ext cx="6117965" cy="3671626"/>
          </a:xfrm>
          <a:prstGeom prst="rect">
            <a:avLst/>
          </a:prstGeom>
        </p:spPr>
      </p:pic>
      <p:sp>
        <p:nvSpPr>
          <p:cNvPr id="43" name="テキスト ボックス 42"/>
          <p:cNvSpPr txBox="1"/>
          <p:nvPr/>
        </p:nvSpPr>
        <p:spPr>
          <a:xfrm>
            <a:off x="4701334" y="4911592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b="1" dirty="0">
                <a:solidFill>
                  <a:srgbClr val="FF0000"/>
                </a:solidFill>
              </a:rPr>
              <a:t>⑦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5591194" y="5071667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b="1" dirty="0">
                <a:solidFill>
                  <a:srgbClr val="FF0000"/>
                </a:solidFill>
              </a:rPr>
              <a:t>⑧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45" name="右中かっこ 44"/>
          <p:cNvSpPr/>
          <p:nvPr/>
        </p:nvSpPr>
        <p:spPr>
          <a:xfrm rot="5400000">
            <a:off x="5715738" y="4319642"/>
            <a:ext cx="123343" cy="1334899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96" y="1239966"/>
            <a:ext cx="6117965" cy="3671626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63" y="1801409"/>
            <a:ext cx="4669592" cy="2626645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2365975" y="1419950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⑨</a:t>
            </a:r>
            <a:endParaRPr lang="en-US" sz="16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" name="角丸四角形 21"/>
          <p:cNvSpPr/>
          <p:nvPr/>
        </p:nvSpPr>
        <p:spPr>
          <a:xfrm>
            <a:off x="407092" y="1732746"/>
            <a:ext cx="4619697" cy="2723341"/>
          </a:xfrm>
          <a:prstGeom prst="round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604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xmlns="" id="{F0D3C65D-82C9-3C46-AA86-A6D893F01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AA25-75BE-B24A-894A-D2F98540D44F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58658" y="3516421"/>
            <a:ext cx="59242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500" b="1" dirty="0" smtClean="0">
                <a:solidFill>
                  <a:srgbClr val="173F64"/>
                </a:solidFill>
                <a:latin typeface="Meiryo" panose="020B0604030504040204" pitchFamily="34" charset="-128"/>
                <a:ea typeface="Meiryo" panose="020B0604030504040204" pitchFamily="34" charset="-128"/>
                <a:cs typeface="+mj-cs"/>
              </a:rPr>
              <a:t>聴講・質疑応答</a:t>
            </a:r>
            <a:endParaRPr kumimoji="1" lang="en-US" altLang="ja-JP" sz="4500" b="1" dirty="0" smtClean="0">
              <a:solidFill>
                <a:srgbClr val="173F64"/>
              </a:solidFill>
              <a:latin typeface="Meiryo" panose="020B0604030504040204" pitchFamily="34" charset="-128"/>
              <a:ea typeface="Meiryo" panose="020B0604030504040204" pitchFamily="34" charset="-128"/>
              <a:cs typeface="+mj-cs"/>
            </a:endParaRPr>
          </a:p>
          <a:p>
            <a:pPr algn="ctr"/>
            <a:r>
              <a:rPr kumimoji="1" lang="ja-JP" altLang="en-US" sz="4500" b="1" dirty="0" smtClean="0">
                <a:solidFill>
                  <a:srgbClr val="173F64"/>
                </a:solidFill>
                <a:latin typeface="Meiryo" panose="020B0604030504040204" pitchFamily="34" charset="-128"/>
                <a:ea typeface="Meiryo" panose="020B0604030504040204" pitchFamily="34" charset="-128"/>
                <a:cs typeface="+mj-cs"/>
              </a:rPr>
              <a:t>に</a:t>
            </a:r>
            <a:r>
              <a:rPr kumimoji="1" lang="ja-JP" altLang="en-US" sz="4500" b="1" dirty="0">
                <a:solidFill>
                  <a:srgbClr val="173F64"/>
                </a:solidFill>
                <a:latin typeface="Meiryo" panose="020B0604030504040204" pitchFamily="34" charset="-128"/>
                <a:ea typeface="Meiryo" panose="020B0604030504040204" pitchFamily="34" charset="-128"/>
                <a:cs typeface="+mj-cs"/>
              </a:rPr>
              <a:t>向けた準備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075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8ECBC856-42B9-EF4A-B1F0-52661DCBE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接続環境の準備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667759E4-BABA-C444-A85F-58473B3BD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486" y="1487837"/>
            <a:ext cx="6400800" cy="41609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b="1" dirty="0"/>
              <a:t>必要物品</a:t>
            </a:r>
            <a:endParaRPr kumimoji="1" lang="en-US" altLang="ja-JP" b="1" dirty="0"/>
          </a:p>
          <a:p>
            <a:r>
              <a:rPr kumimoji="1" lang="ja-JP" altLang="en-US" dirty="0"/>
              <a:t>端末</a:t>
            </a:r>
            <a:endParaRPr kumimoji="1" lang="en-US" altLang="ja-JP" dirty="0"/>
          </a:p>
          <a:p>
            <a:pPr lvl="1"/>
            <a:r>
              <a:rPr lang="ja-JP" altLang="en-US" dirty="0"/>
              <a:t>インターネット接続が可能な</a:t>
            </a:r>
            <a:r>
              <a:rPr lang="en-US" altLang="ja-JP" dirty="0"/>
              <a:t>PC</a:t>
            </a:r>
            <a:r>
              <a:rPr lang="ja-JP" altLang="en-US" dirty="0"/>
              <a:t>またはタブレット</a:t>
            </a:r>
            <a:r>
              <a:rPr lang="en-US" altLang="ja-JP" dirty="0" smtClean="0"/>
              <a:t>PC</a:t>
            </a:r>
            <a:br>
              <a:rPr lang="en-US" altLang="ja-JP" dirty="0" smtClean="0"/>
            </a:br>
            <a:r>
              <a:rPr lang="ja-JP" altLang="en-US" dirty="0" smtClean="0"/>
              <a:t>スマートフォンでの参加は推奨しません．</a:t>
            </a:r>
            <a:endParaRPr lang="en-US" altLang="ja-JP" dirty="0"/>
          </a:p>
          <a:p>
            <a:r>
              <a:rPr kumimoji="1" lang="ja-JP" altLang="en-US" dirty="0"/>
              <a:t>ネットワーク</a:t>
            </a:r>
            <a:endParaRPr kumimoji="1" lang="en-US" altLang="ja-JP" dirty="0"/>
          </a:p>
          <a:p>
            <a:pPr lvl="1"/>
            <a:r>
              <a:rPr lang="ja-JP" altLang="en-US" dirty="0"/>
              <a:t>安定した</a:t>
            </a:r>
            <a:r>
              <a:rPr lang="en-US" altLang="ja-JP" dirty="0"/>
              <a:t>Wi-Fi</a:t>
            </a:r>
            <a:r>
              <a:rPr lang="ja-JP" altLang="en-US" dirty="0"/>
              <a:t>回線がある環境が望ましい</a:t>
            </a:r>
            <a:endParaRPr lang="en-US" altLang="ja-JP" dirty="0"/>
          </a:p>
          <a:p>
            <a:r>
              <a:rPr kumimoji="1" lang="ja-JP" altLang="en-US" dirty="0"/>
              <a:t>スピーカー（聞く</a:t>
            </a:r>
            <a:r>
              <a:rPr kumimoji="1" lang="ja-JP" altLang="en-US" dirty="0" smtClean="0"/>
              <a:t>：内蔵スピーカー</a:t>
            </a:r>
            <a:r>
              <a:rPr kumimoji="1" lang="ja-JP" altLang="en-US" dirty="0"/>
              <a:t>、イヤフォン</a:t>
            </a:r>
            <a:r>
              <a:rPr lang="ja-JP" altLang="en-US" dirty="0"/>
              <a:t>、ヘッドセット</a:t>
            </a:r>
            <a:r>
              <a:rPr kumimoji="1" lang="ja-JP" altLang="en-US" dirty="0"/>
              <a:t>など</a:t>
            </a:r>
            <a:r>
              <a:rPr kumimoji="1" lang="ja-JP" altLang="en-US" dirty="0" smtClean="0"/>
              <a:t>）</a:t>
            </a:r>
            <a:endParaRPr kumimoji="1" lang="en-US" altLang="ja-JP" dirty="0"/>
          </a:p>
          <a:p>
            <a:r>
              <a:rPr lang="ja-JP" altLang="en-US" dirty="0"/>
              <a:t>マイク（話す</a:t>
            </a:r>
            <a:r>
              <a:rPr lang="ja-JP" altLang="en-US" dirty="0" smtClean="0"/>
              <a:t>：内蔵マイク</a:t>
            </a:r>
            <a:r>
              <a:rPr lang="ja-JP" altLang="en-US" dirty="0"/>
              <a:t>、ヘッドセットなど）</a:t>
            </a:r>
            <a:endParaRPr lang="en-US" altLang="ja-JP" dirty="0"/>
          </a:p>
          <a:p>
            <a:r>
              <a:rPr lang="ja-JP" altLang="en-US" dirty="0"/>
              <a:t>カメラ（顔を見せる：パソコン内蔵カメラ、ウェブカメラなど）</a:t>
            </a:r>
            <a:endParaRPr lang="en-US" altLang="ja-JP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xmlns="" id="{F1DFDB12-7A27-3E44-B8AB-AC5A32A944A2}"/>
              </a:ext>
            </a:extLst>
          </p:cNvPr>
          <p:cNvSpPr/>
          <p:nvPr/>
        </p:nvSpPr>
        <p:spPr>
          <a:xfrm>
            <a:off x="239486" y="1446893"/>
            <a:ext cx="6400800" cy="4026627"/>
          </a:xfrm>
          <a:prstGeom prst="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xmlns="" id="{F95EE56F-6228-BC48-9F12-CFF8709C2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AA25-75BE-B24A-894A-D2F98540D44F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xmlns="" id="{667759E4-BABA-C444-A85F-58473B3BD37D}"/>
              </a:ext>
            </a:extLst>
          </p:cNvPr>
          <p:cNvSpPr txBox="1">
            <a:spLocks/>
          </p:cNvSpPr>
          <p:nvPr/>
        </p:nvSpPr>
        <p:spPr>
          <a:xfrm>
            <a:off x="239486" y="5689741"/>
            <a:ext cx="6400800" cy="385179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rgbClr val="173F64"/>
              </a:buClr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rgbClr val="365C88"/>
              </a:buClr>
              <a:buFont typeface="Wingdings" pitchFamily="2" charset="2"/>
              <a:buChar char="u"/>
              <a:defRPr kumimoji="1" sz="1800" kern="120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rgbClr val="57789D"/>
              </a:buClr>
              <a:buFont typeface="Wingdings" pitchFamily="2" charset="2"/>
              <a:buChar char="l"/>
              <a:defRPr kumimoji="1" sz="1400" kern="120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200" kern="120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200" kern="120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スピーカー・マイク・カメラの準備：</a:t>
            </a:r>
            <a:r>
              <a:rPr lang="en-US" altLang="ja-JP" dirty="0"/>
              <a:t>6</a:t>
            </a:r>
            <a:r>
              <a:rPr lang="ja-JP" altLang="en-US" dirty="0"/>
              <a:t>～</a:t>
            </a:r>
            <a:r>
              <a:rPr lang="en-US" altLang="ja-JP" dirty="0"/>
              <a:t>8</a:t>
            </a:r>
            <a:r>
              <a:rPr lang="ja-JP" altLang="en-US" dirty="0"/>
              <a:t>ページ</a:t>
            </a:r>
            <a:endParaRPr lang="en-US" altLang="ja-JP" dirty="0"/>
          </a:p>
          <a:p>
            <a:r>
              <a:rPr lang="ja-JP" altLang="en-US" dirty="0"/>
              <a:t>聴講時は</a:t>
            </a:r>
            <a:r>
              <a:rPr lang="ja-JP" altLang="en-US" b="1" dirty="0">
                <a:solidFill>
                  <a:schemeClr val="accent6"/>
                </a:solidFill>
              </a:rPr>
              <a:t>マイクをミュート・カメラをオフ</a:t>
            </a:r>
            <a:r>
              <a:rPr lang="ja-JP" altLang="en-US" dirty="0"/>
              <a:t>に設定してください。</a:t>
            </a:r>
            <a:endParaRPr lang="en-US" altLang="ja-JP" dirty="0"/>
          </a:p>
          <a:p>
            <a:pPr lvl="1"/>
            <a:r>
              <a:rPr lang="ja-JP" altLang="en-US" dirty="0"/>
              <a:t>ミュート：意図しないノイズを防ぐため</a:t>
            </a:r>
            <a:endParaRPr lang="en-US" altLang="ja-JP" dirty="0"/>
          </a:p>
          <a:p>
            <a:pPr lvl="1"/>
            <a:r>
              <a:rPr lang="ja-JP" altLang="en-US" dirty="0"/>
              <a:t>カメラオフ：ネットワーク通信量の抑制のため</a:t>
            </a:r>
            <a:endParaRPr lang="en-US" altLang="ja-JP" dirty="0"/>
          </a:p>
          <a:p>
            <a:r>
              <a:rPr lang="ja-JP" altLang="en-US" dirty="0"/>
              <a:t>発言するときは、</a:t>
            </a:r>
            <a:r>
              <a:rPr lang="ja-JP" altLang="en-US" b="1" dirty="0">
                <a:solidFill>
                  <a:schemeClr val="accent6"/>
                </a:solidFill>
              </a:rPr>
              <a:t>マイクのミュートを解除してください（</a:t>
            </a:r>
            <a:r>
              <a:rPr lang="en-US" altLang="ja-JP" b="1" dirty="0">
                <a:solidFill>
                  <a:schemeClr val="accent6"/>
                </a:solidFill>
              </a:rPr>
              <a:t>11</a:t>
            </a:r>
            <a:r>
              <a:rPr lang="ja-JP" altLang="en-US" b="1" dirty="0">
                <a:solidFill>
                  <a:schemeClr val="accent6"/>
                </a:solidFill>
              </a:rPr>
              <a:t>ページ・</a:t>
            </a:r>
            <a:r>
              <a:rPr lang="en-US" altLang="ja-JP" b="1" dirty="0">
                <a:solidFill>
                  <a:schemeClr val="accent6"/>
                </a:solidFill>
              </a:rPr>
              <a:t>12</a:t>
            </a:r>
            <a:r>
              <a:rPr lang="ja-JP" altLang="en-US" b="1" dirty="0">
                <a:solidFill>
                  <a:schemeClr val="accent6"/>
                </a:solidFill>
              </a:rPr>
              <a:t>ページの①）。</a:t>
            </a:r>
            <a:endParaRPr lang="en-US" altLang="ja-JP" b="1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en-US" altLang="ja-JP" dirty="0"/>
              <a:t>※</a:t>
            </a:r>
            <a:r>
              <a:rPr lang="ja-JP" altLang="en-US" dirty="0"/>
              <a:t>ミュート解除には座長の許可が必要です。</a:t>
            </a:r>
            <a:endParaRPr lang="en-US" altLang="ja-JP" dirty="0"/>
          </a:p>
          <a:p>
            <a:r>
              <a:rPr lang="ja-JP" altLang="en-US" b="1" dirty="0">
                <a:solidFill>
                  <a:srgbClr val="F2543C"/>
                </a:solidFill>
              </a:rPr>
              <a:t>近接した場所で複数人が同時に接続して視聴する場合は、イヤフォン等をお使いください。近くで別の人がスピーカーを使用しているときにマイクを</a:t>
            </a:r>
            <a:r>
              <a:rPr lang="en-US" altLang="ja-JP" b="1" dirty="0">
                <a:solidFill>
                  <a:srgbClr val="F2543C"/>
                </a:solidFill>
              </a:rPr>
              <a:t>ON</a:t>
            </a:r>
            <a:r>
              <a:rPr lang="ja-JP" altLang="en-US" b="1" dirty="0">
                <a:solidFill>
                  <a:srgbClr val="F2543C"/>
                </a:solidFill>
              </a:rPr>
              <a:t>にするとハウリングが発生します。</a:t>
            </a:r>
            <a:endParaRPr lang="en-US" altLang="ja-JP" b="1" dirty="0">
              <a:solidFill>
                <a:srgbClr val="F254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378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F7BE333F-3EB9-5548-85B8-1B1D83955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表示する名前の設定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A4D9D903-B365-6945-8CD3-2A5B3176E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1487837"/>
            <a:ext cx="6137859" cy="7890623"/>
          </a:xfrm>
        </p:spPr>
        <p:txBody>
          <a:bodyPr>
            <a:normAutofit/>
          </a:bodyPr>
          <a:lstStyle/>
          <a:p>
            <a:r>
              <a:rPr lang="ja-JP" altLang="en-US" sz="1600" dirty="0"/>
              <a:t>座長、発表者、聴講者か識別しやすいよう、表示する名前は「</a:t>
            </a:r>
            <a:r>
              <a:rPr lang="ja-JP" altLang="en-US" sz="1600" b="1" dirty="0"/>
              <a:t>氏名</a:t>
            </a:r>
            <a:r>
              <a:rPr lang="en-US" altLang="ja-JP" sz="1600" b="1" dirty="0"/>
              <a:t>_</a:t>
            </a:r>
            <a:r>
              <a:rPr lang="ja-JP" altLang="en-US" sz="1600" b="1" dirty="0"/>
              <a:t>所属」</a:t>
            </a:r>
            <a:r>
              <a:rPr lang="ja-JP" altLang="en-US" sz="1600" dirty="0"/>
              <a:t>としてください。</a:t>
            </a:r>
            <a:endParaRPr lang="en-US" altLang="ja-JP" sz="1600" dirty="0"/>
          </a:p>
          <a:p>
            <a:pPr lvl="1"/>
            <a:r>
              <a:rPr lang="ja-JP" altLang="en-US" sz="1400" dirty="0"/>
              <a:t>ミーティングへ参加後、変更することもできます。</a:t>
            </a:r>
            <a:endParaRPr lang="en-US" altLang="ja-JP" sz="1400" dirty="0"/>
          </a:p>
          <a:p>
            <a:pPr lvl="1"/>
            <a:r>
              <a:rPr lang="ja-JP" altLang="en-US" sz="1400" dirty="0"/>
              <a:t>座長の方は、発表者、参加者に名前の変更をするように事前にアナウンスしてください。</a:t>
            </a:r>
            <a:endParaRPr lang="en-US" altLang="ja-JP" sz="1600" dirty="0"/>
          </a:p>
          <a:p>
            <a:endParaRPr lang="en-US" altLang="ja-JP" sz="1600" dirty="0"/>
          </a:p>
          <a:p>
            <a:endParaRPr lang="en-US" altLang="ja-JP" sz="1600" dirty="0"/>
          </a:p>
          <a:p>
            <a:pPr marL="0" indent="0">
              <a:buNone/>
            </a:pPr>
            <a:endParaRPr lang="ja-JP" altLang="en-US" sz="1600" dirty="0"/>
          </a:p>
          <a:p>
            <a:r>
              <a:rPr lang="ja-JP" altLang="en-US" sz="1600" b="1" dirty="0"/>
              <a:t>ミーティングへ参加後、表示される名前を変更する方法</a:t>
            </a:r>
            <a:endParaRPr lang="en-US" altLang="ja-JP" sz="1600" b="1" dirty="0"/>
          </a:p>
          <a:p>
            <a:pPr lvl="1"/>
            <a:r>
              <a:rPr lang="ja-JP" altLang="en-US" sz="1400" dirty="0"/>
              <a:t>「参加者」をクリック／タップする</a:t>
            </a:r>
            <a:endParaRPr lang="en-US" altLang="ja-JP" sz="1400" dirty="0"/>
          </a:p>
          <a:p>
            <a:pPr lvl="1"/>
            <a:r>
              <a:rPr lang="ja-JP" altLang="en-US" sz="1400" dirty="0"/>
              <a:t>参加者一覧の一番上に表示される自分の名前にマウスを近づけ、「詳細」をクリック／タップし，「名前の変更」を選択する。</a:t>
            </a:r>
            <a:endParaRPr lang="en-US" altLang="ja-JP" sz="1400" dirty="0"/>
          </a:p>
          <a:p>
            <a:endParaRPr lang="ja-JP" altLang="en-US" sz="1800" dirty="0"/>
          </a:p>
          <a:p>
            <a:pPr lvl="1"/>
            <a:endParaRPr lang="en-US" altLang="ja-JP" sz="1600" dirty="0"/>
          </a:p>
          <a:p>
            <a:pPr lvl="1"/>
            <a:endParaRPr lang="en-US" altLang="ja-JP" sz="1600" dirty="0"/>
          </a:p>
          <a:p>
            <a:pPr lvl="1"/>
            <a:endParaRPr lang="en-US" altLang="ja-JP" sz="1600" dirty="0"/>
          </a:p>
          <a:p>
            <a:pPr lvl="1"/>
            <a:endParaRPr lang="en-US" altLang="ja-JP" sz="16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xmlns="" id="{959DD5E0-87FA-FF43-B637-EC75214A4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AA25-75BE-B24A-894A-D2F98540D44F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xmlns="" id="{F6753DA0-0415-104E-B397-A8F26490587F}"/>
              </a:ext>
            </a:extLst>
          </p:cNvPr>
          <p:cNvSpPr/>
          <p:nvPr/>
        </p:nvSpPr>
        <p:spPr>
          <a:xfrm>
            <a:off x="286343" y="2931191"/>
            <a:ext cx="6405955" cy="430887"/>
          </a:xfrm>
          <a:prstGeom prst="rect">
            <a:avLst/>
          </a:prstGeom>
          <a:ln w="28575">
            <a:solidFill>
              <a:srgbClr val="173F64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600" dirty="0" smtClean="0">
                <a:latin typeface="Meiryo" panose="020B0604030504040204" pitchFamily="34" charset="-128"/>
                <a:ea typeface="Meiryo" panose="020B0604030504040204" pitchFamily="34" charset="-128"/>
              </a:rPr>
              <a:t>例</a:t>
            </a:r>
            <a:r>
              <a:rPr lang="ja-JP" altLang="en-US" sz="1600" dirty="0">
                <a:latin typeface="Meiryo" panose="020B0604030504040204" pitchFamily="34" charset="-128"/>
                <a:ea typeface="Meiryo" panose="020B0604030504040204" pitchFamily="34" charset="-128"/>
              </a:rPr>
              <a:t>：京都太郎</a:t>
            </a:r>
            <a:r>
              <a:rPr lang="en-US" altLang="ja-JP" sz="1600" dirty="0">
                <a:latin typeface="Meiryo" panose="020B0604030504040204" pitchFamily="34" charset="-128"/>
                <a:ea typeface="Meiryo" panose="020B0604030504040204" pitchFamily="34" charset="-128"/>
              </a:rPr>
              <a:t>_</a:t>
            </a:r>
            <a:r>
              <a:rPr lang="ja-JP" altLang="en-US" sz="1600" dirty="0">
                <a:latin typeface="Meiryo" panose="020B0604030504040204" pitchFamily="34" charset="-128"/>
                <a:ea typeface="Meiryo" panose="020B0604030504040204" pitchFamily="34" charset="-128"/>
              </a:rPr>
              <a:t>京都大学</a:t>
            </a:r>
          </a:p>
        </p:txBody>
      </p:sp>
      <p:pic>
        <p:nvPicPr>
          <p:cNvPr id="25" name="図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417" y="5341131"/>
            <a:ext cx="1609483" cy="3353091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xmlns="" id="{AEFC4E28-3F3B-0141-BCE7-A2637320F6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399" y="6612246"/>
            <a:ext cx="3860800" cy="918870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xmlns="" id="{F28B768E-FE0C-7D48-9B24-DD8A1E4660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9625" y="7653185"/>
            <a:ext cx="2520329" cy="918870"/>
          </a:xfrm>
          <a:prstGeom prst="rect">
            <a:avLst/>
          </a:prstGeom>
        </p:spPr>
      </p:pic>
      <p:sp>
        <p:nvSpPr>
          <p:cNvPr id="28" name="下矢印 27">
            <a:extLst>
              <a:ext uri="{FF2B5EF4-FFF2-40B4-BE49-F238E27FC236}">
                <a16:creationId xmlns:a16="http://schemas.microsoft.com/office/drawing/2014/main" xmlns="" id="{A90FA914-EE0B-064E-ACA9-FBD46579922B}"/>
              </a:ext>
            </a:extLst>
          </p:cNvPr>
          <p:cNvSpPr/>
          <p:nvPr/>
        </p:nvSpPr>
        <p:spPr>
          <a:xfrm>
            <a:off x="3576012" y="7271025"/>
            <a:ext cx="312439" cy="469547"/>
          </a:xfrm>
          <a:prstGeom prst="downArrow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xmlns="" id="{03AEDD82-DD7B-794F-B962-BFED0FBB9442}"/>
              </a:ext>
            </a:extLst>
          </p:cNvPr>
          <p:cNvSpPr txBox="1"/>
          <p:nvPr/>
        </p:nvSpPr>
        <p:spPr>
          <a:xfrm>
            <a:off x="651331" y="6242914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/>
              <a:t>PC</a:t>
            </a:r>
            <a:endParaRPr kumimoji="1" lang="ja-JP" altLang="en-US" b="1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xmlns="" id="{6638B5CB-A112-9E4F-A34C-151799EF0DF6}"/>
              </a:ext>
            </a:extLst>
          </p:cNvPr>
          <p:cNvSpPr txBox="1"/>
          <p:nvPr/>
        </p:nvSpPr>
        <p:spPr>
          <a:xfrm>
            <a:off x="1645040" y="5566013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スマホ・タブレット</a:t>
            </a:r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xmlns="" id="{68EF1A6F-6B16-3647-95F5-3C5065830BD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5683" t="14341" b="-1"/>
          <a:stretch/>
        </p:blipFill>
        <p:spPr>
          <a:xfrm>
            <a:off x="251399" y="5461203"/>
            <a:ext cx="1229790" cy="766479"/>
          </a:xfrm>
          <a:prstGeom prst="rect">
            <a:avLst/>
          </a:prstGeom>
        </p:spPr>
      </p:pic>
      <p:sp>
        <p:nvSpPr>
          <p:cNvPr id="32" name="下矢印 31">
            <a:extLst>
              <a:ext uri="{FF2B5EF4-FFF2-40B4-BE49-F238E27FC236}">
                <a16:creationId xmlns:a16="http://schemas.microsoft.com/office/drawing/2014/main" xmlns="" id="{3B847336-DA4E-EA41-9589-579A2D43EEED}"/>
              </a:ext>
            </a:extLst>
          </p:cNvPr>
          <p:cNvSpPr/>
          <p:nvPr/>
        </p:nvSpPr>
        <p:spPr>
          <a:xfrm>
            <a:off x="353025" y="6099249"/>
            <a:ext cx="278375" cy="654962"/>
          </a:xfrm>
          <a:prstGeom prst="downArrow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下矢印 32">
            <a:extLst>
              <a:ext uri="{FF2B5EF4-FFF2-40B4-BE49-F238E27FC236}">
                <a16:creationId xmlns:a16="http://schemas.microsoft.com/office/drawing/2014/main" xmlns="" id="{68F725E8-DC00-CF4F-B17F-C2BE873243DC}"/>
              </a:ext>
            </a:extLst>
          </p:cNvPr>
          <p:cNvSpPr/>
          <p:nvPr/>
        </p:nvSpPr>
        <p:spPr>
          <a:xfrm rot="16200000">
            <a:off x="2844839" y="4239553"/>
            <a:ext cx="340616" cy="3635639"/>
          </a:xfrm>
          <a:prstGeom prst="downArrow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xmlns="" id="{5B19B228-6415-CE4D-9EE9-9C955251B55E}"/>
              </a:ext>
            </a:extLst>
          </p:cNvPr>
          <p:cNvSpPr/>
          <p:nvPr/>
        </p:nvSpPr>
        <p:spPr>
          <a:xfrm>
            <a:off x="4851613" y="5717339"/>
            <a:ext cx="1594877" cy="218006"/>
          </a:xfrm>
          <a:prstGeom prst="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xmlns="" id="{EC4AAA84-FCF5-8A40-9070-E4D121198AEB}"/>
              </a:ext>
            </a:extLst>
          </p:cNvPr>
          <p:cNvSpPr/>
          <p:nvPr/>
        </p:nvSpPr>
        <p:spPr>
          <a:xfrm>
            <a:off x="4830721" y="8191203"/>
            <a:ext cx="1594877" cy="218006"/>
          </a:xfrm>
          <a:prstGeom prst="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xmlns="" id="{BAB5A9E0-D3EC-6947-A7B7-3501336C6995}"/>
              </a:ext>
            </a:extLst>
          </p:cNvPr>
          <p:cNvSpPr/>
          <p:nvPr/>
        </p:nvSpPr>
        <p:spPr>
          <a:xfrm>
            <a:off x="251398" y="6885975"/>
            <a:ext cx="3858556" cy="406869"/>
          </a:xfrm>
          <a:prstGeom prst="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2473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C573E2BD-CA9A-3640-B444-2F39F3FF4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マイク・スピーカーの設定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13759C73-FC52-7C45-81B7-5C77E23D1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1487837"/>
            <a:ext cx="6218070" cy="7890623"/>
          </a:xfrm>
        </p:spPr>
        <p:txBody>
          <a:bodyPr/>
          <a:lstStyle/>
          <a:p>
            <a:r>
              <a:rPr lang="ja-JP" altLang="en-US" dirty="0"/>
              <a:t>聴講時は</a:t>
            </a:r>
            <a:r>
              <a:rPr lang="ja-JP" altLang="en-US" b="1" dirty="0">
                <a:solidFill>
                  <a:schemeClr val="accent6"/>
                </a:solidFill>
              </a:rPr>
              <a:t>マイクをミュート、ビデオを停止</a:t>
            </a:r>
            <a:r>
              <a:rPr lang="ja-JP" altLang="en-US" dirty="0"/>
              <a:t>に設定してください。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質疑応答で発言するときに</a:t>
            </a:r>
            <a:r>
              <a:rPr lang="ja-JP" altLang="en-US" b="1" dirty="0">
                <a:solidFill>
                  <a:srgbClr val="FF0000"/>
                </a:solidFill>
              </a:rPr>
              <a:t>マイクのミュートを解除</a:t>
            </a:r>
            <a:r>
              <a:rPr lang="ja-JP" altLang="en-US" dirty="0"/>
              <a:t>してください。発言時は</a:t>
            </a:r>
            <a:r>
              <a:rPr lang="ja-JP" altLang="en-US" b="1" dirty="0">
                <a:solidFill>
                  <a:srgbClr val="FF0000"/>
                </a:solidFill>
              </a:rPr>
              <a:t>ビデオも</a:t>
            </a:r>
            <a:r>
              <a:rPr lang="en-US" altLang="ja-JP" b="1" dirty="0">
                <a:solidFill>
                  <a:srgbClr val="FF0000"/>
                </a:solidFill>
              </a:rPr>
              <a:t>ON</a:t>
            </a:r>
            <a:r>
              <a:rPr lang="ja-JP" altLang="en-US" b="1" dirty="0">
                <a:solidFill>
                  <a:srgbClr val="FF0000"/>
                </a:solidFill>
              </a:rPr>
              <a:t>を推奨</a:t>
            </a:r>
            <a:r>
              <a:rPr lang="ja-JP" altLang="en-US" dirty="0"/>
              <a:t>します。</a:t>
            </a:r>
            <a:endParaRPr lang="en-US" altLang="ja-JP" dirty="0"/>
          </a:p>
          <a:p>
            <a:pPr lvl="1"/>
            <a:r>
              <a:rPr lang="ja-JP" altLang="en-US" dirty="0"/>
              <a:t>「ミュート解除」、「ビデオの開始」をクリックすると設定を変更できます。</a:t>
            </a:r>
            <a:endParaRPr lang="en-US" altLang="ja-JP" dirty="0"/>
          </a:p>
          <a:p>
            <a:pPr lvl="1"/>
            <a:endParaRPr lang="en-US" altLang="ja-JP" dirty="0"/>
          </a:p>
          <a:p>
            <a:endParaRPr lang="en-US" altLang="ja-JP" dirty="0">
              <a:highlight>
                <a:srgbClr val="FFFF00"/>
              </a:highlight>
            </a:endParaRPr>
          </a:p>
          <a:p>
            <a:endParaRPr lang="en-US" altLang="ja-JP" dirty="0">
              <a:highlight>
                <a:srgbClr val="FFFF00"/>
              </a:highlight>
            </a:endParaRPr>
          </a:p>
          <a:p>
            <a:r>
              <a:rPr lang="ja-JP" altLang="en-US" dirty="0"/>
              <a:t>ミュート機能の右隣「＾」マークをクリックし、使用するマイクとスピーカーを選択してください。</a:t>
            </a:r>
            <a:endParaRPr lang="en-US" altLang="ja-JP" dirty="0"/>
          </a:p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xmlns="" id="{27237D3C-4B99-9B45-89EA-7E3988840D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7538" y="6199829"/>
            <a:ext cx="3362922" cy="3341704"/>
          </a:xfrm>
          <a:prstGeom prst="rect">
            <a:avLst/>
          </a:prstGeom>
        </p:spPr>
      </p:pic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0E2304A3-47E3-2340-9098-E81941E42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AA25-75BE-B24A-894A-D2F98540D44F}" type="slidenum">
              <a:rPr kumimoji="1" lang="ja-JP" altLang="en-US" smtClean="0"/>
              <a:t>15</a:t>
            </a:fld>
            <a:endParaRPr kumimoji="1" lang="ja-JP" altLang="en-US"/>
          </a:p>
        </p:txBody>
      </p:sp>
      <p:graphicFrame>
        <p:nvGraphicFramePr>
          <p:cNvPr id="7" name="オブジェクト 6">
            <a:extLst>
              <a:ext uri="{FF2B5EF4-FFF2-40B4-BE49-F238E27FC236}">
                <a16:creationId xmlns:a16="http://schemas.microsoft.com/office/drawing/2014/main" xmlns="" id="{AB3F1503-7C4E-4C1E-ACFB-FA127F4AD003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357820" y="2181957"/>
          <a:ext cx="1914441" cy="663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0" name="Image" r:id="rId4" imgW="2526840" imgH="875880" progId="Photoshop.Image.13">
                  <p:embed/>
                </p:oleObj>
              </mc:Choice>
              <mc:Fallback>
                <p:oleObj name="Image" r:id="rId4" imgW="2526840" imgH="87588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57820" y="2181957"/>
                        <a:ext cx="1914441" cy="6638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図 8">
            <a:extLst>
              <a:ext uri="{FF2B5EF4-FFF2-40B4-BE49-F238E27FC236}">
                <a16:creationId xmlns:a16="http://schemas.microsoft.com/office/drawing/2014/main" xmlns="" id="{15B9C08A-F4F4-40B2-B0DD-AFCD7E80258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93150" r="87127"/>
          <a:stretch/>
        </p:blipFill>
        <p:spPr>
          <a:xfrm>
            <a:off x="2315056" y="4571948"/>
            <a:ext cx="1999967" cy="56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9958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D2790517-E398-5944-A3D4-44DAD63E8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「手を挙げる」</a:t>
            </a:r>
            <a:r>
              <a:rPr kumimoji="1" lang="ja-JP" altLang="en-US" dirty="0"/>
              <a:t>機能</a:t>
            </a:r>
            <a:r>
              <a:rPr lang="ja-JP" altLang="en-US" dirty="0"/>
              <a:t>：</a:t>
            </a:r>
            <a:r>
              <a:rPr kumimoji="1" lang="en-US" altLang="ja-JP" dirty="0"/>
              <a:t>PC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7A7AB659-BD5C-6A42-BB3A-25CF821D7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1487837"/>
            <a:ext cx="6185986" cy="7890623"/>
          </a:xfrm>
        </p:spPr>
        <p:txBody>
          <a:bodyPr>
            <a:normAutofit fontScale="92500" lnSpcReduction="20000"/>
          </a:bodyPr>
          <a:lstStyle/>
          <a:p>
            <a:r>
              <a:rPr kumimoji="1" lang="ja-JP" altLang="en-US" dirty="0"/>
              <a:t>質疑応答で質問がある方は、「手を挙げる」機能で手を挙げ、座長の指名を受けてから発言するようにしてください。</a:t>
            </a:r>
            <a:endParaRPr kumimoji="1" lang="en-US" altLang="ja-JP" dirty="0"/>
          </a:p>
          <a:p>
            <a:r>
              <a:rPr lang="en-US" altLang="ja-JP" dirty="0"/>
              <a:t>PC</a:t>
            </a:r>
            <a:r>
              <a:rPr lang="ja-JP" altLang="en-US" dirty="0"/>
              <a:t>から「手を挙げる」場合</a:t>
            </a:r>
            <a:endParaRPr lang="en-US" altLang="ja-JP" dirty="0"/>
          </a:p>
          <a:p>
            <a:pPr lvl="1"/>
            <a:r>
              <a:rPr lang="ja-JP" altLang="en-US" dirty="0"/>
              <a:t>「参加者」をクリック／タップします。</a:t>
            </a:r>
            <a:endParaRPr lang="en-US" altLang="ja-JP" dirty="0"/>
          </a:p>
          <a:p>
            <a:pPr lvl="1"/>
            <a:r>
              <a:rPr lang="ja-JP" altLang="en-US" dirty="0"/>
              <a:t>新たに表示された「参加者」の画面下にある「手を挙げる」をクリック／タップします。</a:t>
            </a:r>
            <a:endParaRPr lang="en-US" altLang="ja-JP" dirty="0"/>
          </a:p>
          <a:p>
            <a:pPr lvl="1"/>
            <a:r>
              <a:rPr kumimoji="1" lang="ja-JP" altLang="en-US" dirty="0"/>
              <a:t>自分の名前の右に手のマークが表示されます。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「手を降ろす」を選択するともとに戻ります。</a:t>
            </a:r>
            <a:endParaRPr kumimoji="1" lang="en-US" altLang="ja-JP" dirty="0"/>
          </a:p>
          <a:p>
            <a:pPr lvl="1"/>
            <a:endParaRPr kumimoji="1" lang="en-US" altLang="ja-JP" dirty="0"/>
          </a:p>
          <a:p>
            <a:pPr lvl="1"/>
            <a:endParaRPr lang="en-US" altLang="ja-JP" dirty="0"/>
          </a:p>
          <a:p>
            <a:pPr lvl="1"/>
            <a:endParaRPr kumimoji="1" lang="en-US" altLang="ja-JP" dirty="0"/>
          </a:p>
          <a:p>
            <a:pPr lvl="1"/>
            <a:endParaRPr lang="en-US" altLang="ja-JP" dirty="0"/>
          </a:p>
          <a:p>
            <a:pPr lvl="1"/>
            <a:endParaRPr kumimoji="1" lang="en-US" altLang="ja-JP" dirty="0"/>
          </a:p>
          <a:p>
            <a:pPr lvl="1"/>
            <a:endParaRPr lang="en-US" altLang="ja-JP" dirty="0"/>
          </a:p>
          <a:p>
            <a:pPr lvl="1"/>
            <a:endParaRPr kumimoji="1" lang="en-US" altLang="ja-JP" dirty="0"/>
          </a:p>
          <a:p>
            <a:pPr lvl="1"/>
            <a:endParaRPr lang="en-US" altLang="ja-JP" dirty="0"/>
          </a:p>
          <a:p>
            <a:pPr lvl="1"/>
            <a:endParaRPr kumimoji="1" lang="en-US" altLang="ja-JP" dirty="0"/>
          </a:p>
          <a:p>
            <a:pPr lvl="1"/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注意：ホスト（座長・発表者）は、手を挙げる機能を使うことはできません。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ホストは「全ての手を降ろす」機能があります。</a:t>
            </a:r>
            <a:endParaRPr lang="en-US" altLang="ja-JP" dirty="0"/>
          </a:p>
          <a:p>
            <a:pPr lvl="1"/>
            <a:endParaRPr lang="ja-JP" altLang="en-US" dirty="0"/>
          </a:p>
          <a:p>
            <a:r>
              <a:rPr kumimoji="1" lang="ja-JP" altLang="en-US" dirty="0"/>
              <a:t>参考：タブレット端末で「手を挙げる」を使う方法：「参加者」をタップ＝＞自分の氏名が表示されている部分をタップ＝＞手を挙げる</a:t>
            </a:r>
          </a:p>
          <a:p>
            <a:endParaRPr kumimoji="1" lang="en-US" altLang="ja-JP" dirty="0"/>
          </a:p>
          <a:p>
            <a:pPr marL="342900" lvl="1" indent="0">
              <a:buNone/>
            </a:pPr>
            <a:endParaRPr kumimoji="1" lang="en-US" altLang="ja-JP" dirty="0"/>
          </a:p>
          <a:p>
            <a:pPr lvl="1"/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xmlns="" id="{D57479D8-0F45-3545-9E06-F49F43217FDD}"/>
              </a:ext>
            </a:extLst>
          </p:cNvPr>
          <p:cNvSpPr txBox="1"/>
          <p:nvPr/>
        </p:nvSpPr>
        <p:spPr>
          <a:xfrm>
            <a:off x="176192" y="9617749"/>
            <a:ext cx="55771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/>
              <a:t>質疑応答の進め方の参考元：日本教育工学会</a:t>
            </a:r>
            <a:r>
              <a:rPr kumimoji="1" lang="en-US" altLang="ja-JP" sz="1000" dirty="0"/>
              <a:t>2020</a:t>
            </a:r>
            <a:r>
              <a:rPr kumimoji="1" lang="ja-JP" altLang="en-US" sz="1000"/>
              <a:t>年春季大会・大会実行委員会（信州大学）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xmlns="" id="{6D2D0DF7-326C-474D-B1AE-608787E400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81"/>
          <a:stretch/>
        </p:blipFill>
        <p:spPr>
          <a:xfrm>
            <a:off x="176192" y="4754911"/>
            <a:ext cx="1609554" cy="912394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xmlns="" id="{28388C83-71FF-0D4E-9C16-403B9C0708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1000" y="4312545"/>
            <a:ext cx="932666" cy="2491819"/>
          </a:xfrm>
          <a:prstGeom prst="rect">
            <a:avLst/>
          </a:prstGeom>
          <a:ln>
            <a:solidFill>
              <a:srgbClr val="173F64"/>
            </a:solidFill>
          </a:ln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xmlns="" id="{C003F0D4-6F74-9B4F-B028-F5240E62D7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8692" y="4259104"/>
            <a:ext cx="1584749" cy="859201"/>
          </a:xfrm>
          <a:prstGeom prst="rect">
            <a:avLst/>
          </a:prstGeom>
          <a:ln>
            <a:solidFill>
              <a:srgbClr val="173F64"/>
            </a:solidFill>
          </a:ln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xmlns="" id="{9CF2F236-F539-9948-AC07-23B2831F88E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6795"/>
          <a:stretch/>
        </p:blipFill>
        <p:spPr>
          <a:xfrm>
            <a:off x="4298691" y="6012762"/>
            <a:ext cx="1584749" cy="834551"/>
          </a:xfrm>
          <a:prstGeom prst="rect">
            <a:avLst/>
          </a:prstGeom>
          <a:ln>
            <a:solidFill>
              <a:srgbClr val="173F64"/>
            </a:solidFill>
          </a:ln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xmlns="" id="{6F673AEE-C32B-D54C-80A6-353F43E75D16}"/>
              </a:ext>
            </a:extLst>
          </p:cNvPr>
          <p:cNvSpPr/>
          <p:nvPr/>
        </p:nvSpPr>
        <p:spPr>
          <a:xfrm>
            <a:off x="2569109" y="6471525"/>
            <a:ext cx="525410" cy="332838"/>
          </a:xfrm>
          <a:prstGeom prst="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下矢印 12">
            <a:extLst>
              <a:ext uri="{FF2B5EF4-FFF2-40B4-BE49-F238E27FC236}">
                <a16:creationId xmlns:a16="http://schemas.microsoft.com/office/drawing/2014/main" xmlns="" id="{FE575B7B-1A82-5143-853E-DBCCD0BE7FDB}"/>
              </a:ext>
            </a:extLst>
          </p:cNvPr>
          <p:cNvSpPr/>
          <p:nvPr/>
        </p:nvSpPr>
        <p:spPr>
          <a:xfrm rot="16200000">
            <a:off x="1620834" y="4987745"/>
            <a:ext cx="442428" cy="639393"/>
          </a:xfrm>
          <a:prstGeom prst="downArrow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下矢印 13">
            <a:extLst>
              <a:ext uri="{FF2B5EF4-FFF2-40B4-BE49-F238E27FC236}">
                <a16:creationId xmlns:a16="http://schemas.microsoft.com/office/drawing/2014/main" xmlns="" id="{B04A04A3-223D-2D48-94E0-C3EFE97F08A3}"/>
              </a:ext>
            </a:extLst>
          </p:cNvPr>
          <p:cNvSpPr/>
          <p:nvPr/>
        </p:nvSpPr>
        <p:spPr>
          <a:xfrm rot="13248097" flipH="1">
            <a:off x="3153728" y="4451451"/>
            <a:ext cx="370719" cy="2408023"/>
          </a:xfrm>
          <a:prstGeom prst="downArrow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xmlns="" id="{BCC8FF78-C215-9D45-A3AB-1729CF7C9C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26935" y="5299414"/>
            <a:ext cx="3321019" cy="575643"/>
          </a:xfrm>
          <a:prstGeom prst="rect">
            <a:avLst/>
          </a:prstGeom>
          <a:ln>
            <a:solidFill>
              <a:srgbClr val="173F64"/>
            </a:solidFill>
          </a:ln>
        </p:spPr>
      </p:pic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xmlns="" id="{4E27D933-B499-A948-8236-7FDBEBE4EC01}"/>
              </a:ext>
            </a:extLst>
          </p:cNvPr>
          <p:cNvSpPr/>
          <p:nvPr/>
        </p:nvSpPr>
        <p:spPr>
          <a:xfrm>
            <a:off x="5803687" y="5357831"/>
            <a:ext cx="423779" cy="479575"/>
          </a:xfrm>
          <a:prstGeom prst="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下矢印 17">
            <a:extLst>
              <a:ext uri="{FF2B5EF4-FFF2-40B4-BE49-F238E27FC236}">
                <a16:creationId xmlns:a16="http://schemas.microsoft.com/office/drawing/2014/main" xmlns="" id="{C8668E23-D1D4-7441-81EF-90E4101CFC8F}"/>
              </a:ext>
            </a:extLst>
          </p:cNvPr>
          <p:cNvSpPr/>
          <p:nvPr/>
        </p:nvSpPr>
        <p:spPr>
          <a:xfrm>
            <a:off x="4934774" y="4945693"/>
            <a:ext cx="311104" cy="479576"/>
          </a:xfrm>
          <a:prstGeom prst="downArrow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下矢印 18">
            <a:extLst>
              <a:ext uri="{FF2B5EF4-FFF2-40B4-BE49-F238E27FC236}">
                <a16:creationId xmlns:a16="http://schemas.microsoft.com/office/drawing/2014/main" xmlns="" id="{E7FD8184-DA85-9C4E-B168-CBB8AC95E99A}"/>
              </a:ext>
            </a:extLst>
          </p:cNvPr>
          <p:cNvSpPr/>
          <p:nvPr/>
        </p:nvSpPr>
        <p:spPr>
          <a:xfrm>
            <a:off x="4935611" y="5678323"/>
            <a:ext cx="311104" cy="479576"/>
          </a:xfrm>
          <a:prstGeom prst="downArrow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xmlns="" id="{23352B8B-E854-B044-B225-0C9BF09EF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AA25-75BE-B24A-894A-D2F98540D44F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3266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図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315" y="6844998"/>
            <a:ext cx="1402202" cy="3011685"/>
          </a:xfrm>
          <a:prstGeom prst="rect">
            <a:avLst/>
          </a:prstGeom>
        </p:spPr>
      </p:pic>
      <p:pic>
        <p:nvPicPr>
          <p:cNvPr id="30" name="図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392" y="7047911"/>
            <a:ext cx="1286367" cy="2761727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763" y="7755559"/>
            <a:ext cx="2194750" cy="914479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6" y="7098820"/>
            <a:ext cx="944962" cy="743776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442" y="4885790"/>
            <a:ext cx="1609483" cy="2097206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509" y="4950705"/>
            <a:ext cx="3170195" cy="883997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11" y="4890938"/>
            <a:ext cx="987638" cy="615749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0684BBCA-9385-3F4A-A439-1F79895FA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チャット機能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53D0B660-D115-E640-A8C0-08ACCFFC50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参加者全員や特定の参加者にメッセージやファイルを送ることができます。</a:t>
            </a:r>
            <a:endParaRPr kumimoji="1" lang="en-US" altLang="ja-JP" dirty="0"/>
          </a:p>
          <a:p>
            <a:r>
              <a:rPr lang="en-US" altLang="ja-JP" dirty="0"/>
              <a:t>PC</a:t>
            </a:r>
            <a:r>
              <a:rPr lang="ja-JP" altLang="en-US" dirty="0"/>
              <a:t>の場合、「チャット」を選択すると、チャット画面が表示されます。</a:t>
            </a:r>
            <a:endParaRPr lang="en-US" altLang="ja-JP" dirty="0"/>
          </a:p>
          <a:p>
            <a:pPr lvl="1"/>
            <a:r>
              <a:rPr lang="en-US" altLang="ja-JP" dirty="0"/>
              <a:t>PC</a:t>
            </a:r>
            <a:r>
              <a:rPr lang="ja-JP" altLang="en-US" dirty="0"/>
              <a:t>の場合、標準の設定では、エンターを押すと発言内容が送信されるので注意してください。</a:t>
            </a:r>
            <a:endParaRPr lang="en-US" altLang="ja-JP" dirty="0"/>
          </a:p>
          <a:p>
            <a:r>
              <a:rPr kumimoji="1" lang="ja-JP" altLang="en-US" dirty="0"/>
              <a:t>スマートフォン・タブレットの場合、「参加者」から</a:t>
            </a:r>
            <a:r>
              <a:rPr lang="ja-JP" altLang="en-US" dirty="0"/>
              <a:t>「チャット」画面へ移動できます。</a:t>
            </a:r>
            <a:endParaRPr lang="en-US" altLang="ja-JP" dirty="0"/>
          </a:p>
          <a:p>
            <a:r>
              <a:rPr lang="ja-JP" altLang="en-US" dirty="0"/>
              <a:t>宛先を選択すると、メッセージを送る相手を指定できます。</a:t>
            </a:r>
            <a:endParaRPr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7" name="下矢印 6">
            <a:extLst>
              <a:ext uri="{FF2B5EF4-FFF2-40B4-BE49-F238E27FC236}">
                <a16:creationId xmlns:a16="http://schemas.microsoft.com/office/drawing/2014/main" xmlns="" id="{18D95307-FD01-3C45-8C58-BC2489940E37}"/>
              </a:ext>
            </a:extLst>
          </p:cNvPr>
          <p:cNvSpPr/>
          <p:nvPr/>
        </p:nvSpPr>
        <p:spPr>
          <a:xfrm rot="16200000">
            <a:off x="1450056" y="4942914"/>
            <a:ext cx="394406" cy="569991"/>
          </a:xfrm>
          <a:prstGeom prst="downArrow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下矢印 7">
            <a:extLst>
              <a:ext uri="{FF2B5EF4-FFF2-40B4-BE49-F238E27FC236}">
                <a16:creationId xmlns:a16="http://schemas.microsoft.com/office/drawing/2014/main" xmlns="" id="{35D7123B-213F-B445-B1E1-2821349E09C5}"/>
              </a:ext>
            </a:extLst>
          </p:cNvPr>
          <p:cNvSpPr/>
          <p:nvPr/>
        </p:nvSpPr>
        <p:spPr>
          <a:xfrm rot="14026047">
            <a:off x="3018459" y="5070947"/>
            <a:ext cx="263787" cy="2093950"/>
          </a:xfrm>
          <a:prstGeom prst="downArrow">
            <a:avLst>
              <a:gd name="adj1" fmla="val 44202"/>
              <a:gd name="adj2" fmla="val 50000"/>
            </a:avLst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xmlns="" id="{8BB4343B-A85F-6C4F-824D-B28FFCDE6237}"/>
              </a:ext>
            </a:extLst>
          </p:cNvPr>
          <p:cNvSpPr txBox="1"/>
          <p:nvPr/>
        </p:nvSpPr>
        <p:spPr>
          <a:xfrm>
            <a:off x="471486" y="5507932"/>
            <a:ext cx="426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/>
              <a:t>PC</a:t>
            </a:r>
            <a:endParaRPr kumimoji="1" lang="ja-JP" altLang="en-US" b="1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xmlns="" id="{288153CF-F779-BC43-914B-3F691F777282}"/>
              </a:ext>
            </a:extLst>
          </p:cNvPr>
          <p:cNvSpPr/>
          <p:nvPr/>
        </p:nvSpPr>
        <p:spPr>
          <a:xfrm>
            <a:off x="1893710" y="9458897"/>
            <a:ext cx="662170" cy="236278"/>
          </a:xfrm>
          <a:prstGeom prst="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下矢印 19">
            <a:extLst>
              <a:ext uri="{FF2B5EF4-FFF2-40B4-BE49-F238E27FC236}">
                <a16:creationId xmlns:a16="http://schemas.microsoft.com/office/drawing/2014/main" xmlns="" id="{389D313A-9B02-8E43-ABE6-E44DAA1E2F57}"/>
              </a:ext>
            </a:extLst>
          </p:cNvPr>
          <p:cNvSpPr/>
          <p:nvPr/>
        </p:nvSpPr>
        <p:spPr>
          <a:xfrm rot="16200000">
            <a:off x="1435155" y="7302371"/>
            <a:ext cx="400244" cy="578429"/>
          </a:xfrm>
          <a:prstGeom prst="downArrow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下矢印 20">
            <a:extLst>
              <a:ext uri="{FF2B5EF4-FFF2-40B4-BE49-F238E27FC236}">
                <a16:creationId xmlns:a16="http://schemas.microsoft.com/office/drawing/2014/main" xmlns="" id="{D6CE49C3-F28C-8A4C-A7C0-66342791DDFA}"/>
              </a:ext>
            </a:extLst>
          </p:cNvPr>
          <p:cNvSpPr/>
          <p:nvPr/>
        </p:nvSpPr>
        <p:spPr>
          <a:xfrm rot="14026047">
            <a:off x="2560154" y="8148902"/>
            <a:ext cx="295219" cy="1615885"/>
          </a:xfrm>
          <a:prstGeom prst="downArrow">
            <a:avLst>
              <a:gd name="adj1" fmla="val 44202"/>
              <a:gd name="adj2" fmla="val 50000"/>
            </a:avLst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下矢印 22">
            <a:extLst>
              <a:ext uri="{FF2B5EF4-FFF2-40B4-BE49-F238E27FC236}">
                <a16:creationId xmlns:a16="http://schemas.microsoft.com/office/drawing/2014/main" xmlns="" id="{E8E67DF2-FDF2-FF4A-AD67-B78C08D4FF0F}"/>
              </a:ext>
            </a:extLst>
          </p:cNvPr>
          <p:cNvSpPr/>
          <p:nvPr/>
        </p:nvSpPr>
        <p:spPr>
          <a:xfrm rot="16200000">
            <a:off x="4246281" y="7721690"/>
            <a:ext cx="400244" cy="1477909"/>
          </a:xfrm>
          <a:prstGeom prst="downArrow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xmlns="" id="{13D9171E-186B-3044-80C0-1F8666F3300C}"/>
              </a:ext>
            </a:extLst>
          </p:cNvPr>
          <p:cNvSpPr txBox="1"/>
          <p:nvPr/>
        </p:nvSpPr>
        <p:spPr>
          <a:xfrm>
            <a:off x="211452" y="7864934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b="1"/>
              <a:t>スマートフォン</a:t>
            </a:r>
            <a:endParaRPr kumimoji="1" lang="en-US" altLang="ja-JP" sz="1400" b="1" dirty="0"/>
          </a:p>
          <a:p>
            <a:pPr algn="ctr"/>
            <a:r>
              <a:rPr kumimoji="1" lang="ja-JP" altLang="en-US" sz="1400" b="1"/>
              <a:t>タブレット</a:t>
            </a:r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xmlns="" id="{F7A25901-FEA4-6842-BFD4-09FDB9F03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AA25-75BE-B24A-894A-D2F98540D44F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16090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C39D8A17-E332-BB49-B7D8-7FA6F9D14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・受信映像・資料の取り扱い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・退出する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94304D58-4F8A-9543-9D03-255FE936C5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3200" b="1" dirty="0"/>
              <a:t>受信映像・資料の取り扱い</a:t>
            </a:r>
            <a:endParaRPr lang="en-US" altLang="ja-JP" sz="3200" b="1" dirty="0"/>
          </a:p>
          <a:p>
            <a:pPr lvl="0"/>
            <a:r>
              <a:rPr lang="ja-JP" altLang="en-US" dirty="0">
                <a:solidFill>
                  <a:prstClr val="black"/>
                </a:solidFill>
              </a:rPr>
              <a:t>発表者や主催者の許可がない限り、受信映像や発表資料の保存（画面キャプチャを含む）、録音、再配布は原則禁止です。必要な場合は、事前にすべての関係者に許可を得てください。</a:t>
            </a:r>
          </a:p>
          <a:p>
            <a:pPr marL="0" indent="0">
              <a:buNone/>
            </a:pPr>
            <a:endParaRPr lang="en-US" altLang="ja-JP" sz="3200" b="1" dirty="0"/>
          </a:p>
          <a:p>
            <a:pPr marL="0" indent="0">
              <a:buNone/>
            </a:pPr>
            <a:endParaRPr kumimoji="1" lang="en-US" altLang="ja-JP" sz="3200" b="1" dirty="0"/>
          </a:p>
          <a:p>
            <a:pPr marL="0" indent="0">
              <a:buNone/>
            </a:pPr>
            <a:r>
              <a:rPr kumimoji="1" lang="ja-JP" altLang="en-US" sz="3200" b="1" dirty="0"/>
              <a:t>退出する</a:t>
            </a:r>
            <a:endParaRPr kumimoji="1" lang="en-US" altLang="ja-JP" b="1" dirty="0"/>
          </a:p>
          <a:p>
            <a:r>
              <a:rPr kumimoji="1" lang="ja-JP" altLang="en-US" dirty="0"/>
              <a:t>「退出」を選択すると、自分だけがミーティングから出ることができます。</a:t>
            </a:r>
            <a:endParaRPr kumimoji="1" lang="en-US" altLang="ja-JP" dirty="0"/>
          </a:p>
          <a:p>
            <a:r>
              <a:rPr kumimoji="1" lang="ja-JP" altLang="en-US" dirty="0"/>
              <a:t>同じミーティングに再度参加したい場合は、招待</a:t>
            </a:r>
            <a:r>
              <a:rPr kumimoji="1" lang="en-US" altLang="ja-JP" dirty="0"/>
              <a:t>URL</a:t>
            </a:r>
            <a:r>
              <a:rPr lang="ja-JP" altLang="en-US"/>
              <a:t>にアクセスし</a:t>
            </a:r>
            <a:r>
              <a:rPr lang="ja-JP" altLang="en-US" dirty="0"/>
              <a:t>，パスコード入力するともう一度参加できます。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xmlns="" id="{59E2FA19-A342-594C-BDC2-7E86A5117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AA25-75BE-B24A-894A-D2F98540D44F}" type="slidenum">
              <a:rPr kumimoji="1" lang="ja-JP" altLang="en-US" smtClean="0"/>
              <a:t>18</a:t>
            </a:fld>
            <a:endParaRPr kumimoji="1" lang="ja-JP" altLang="en-US"/>
          </a:p>
        </p:txBody>
      </p:sp>
      <p:graphicFrame>
        <p:nvGraphicFramePr>
          <p:cNvPr id="6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8143136"/>
              </p:ext>
            </p:extLst>
          </p:nvPr>
        </p:nvGraphicFramePr>
        <p:xfrm>
          <a:off x="2422716" y="7383514"/>
          <a:ext cx="2012565" cy="12343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2" name="Image" r:id="rId3" imgW="952200" imgH="583920" progId="Photoshop.Image.13">
                  <p:embed/>
                </p:oleObj>
              </mc:Choice>
              <mc:Fallback>
                <p:oleObj name="Image" r:id="rId3" imgW="952200" imgH="58392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22716" y="7383514"/>
                        <a:ext cx="2012565" cy="12343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29038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テキスト ボックス 78"/>
          <p:cNvSpPr txBox="1"/>
          <p:nvPr/>
        </p:nvSpPr>
        <p:spPr>
          <a:xfrm>
            <a:off x="302299" y="2518221"/>
            <a:ext cx="638651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Font typeface="Wingdings" pitchFamily="2" charset="2"/>
              <a:buNone/>
            </a:pPr>
            <a:r>
              <a:rPr lang="ja-JP" altLang="en-US" sz="1600" b="1" spc="300" dirty="0"/>
              <a:t>３．質疑応答：</a:t>
            </a:r>
            <a:endParaRPr lang="en-US" altLang="ja-JP" sz="1600" b="1" spc="300" dirty="0"/>
          </a:p>
          <a:p>
            <a:pPr marL="720725" lvl="1" indent="-377825">
              <a:buFont typeface="+mj-lt"/>
              <a:buAutoNum type="arabicParenR"/>
            </a:pPr>
            <a:r>
              <a:rPr lang="ja-JP" altLang="en-US" sz="1600" b="1" spc="300" dirty="0">
                <a:solidFill>
                  <a:schemeClr val="accent3">
                    <a:lumMod val="50000"/>
                  </a:schemeClr>
                </a:solidFill>
              </a:rPr>
              <a:t>質問希望者：</a:t>
            </a:r>
            <a:r>
              <a:rPr lang="ja-JP" altLang="en-US" sz="1600" b="1" spc="300" dirty="0">
                <a:solidFill>
                  <a:srgbClr val="F2543C"/>
                </a:solidFill>
              </a:rPr>
              <a:t>「手を挙げる」</a:t>
            </a:r>
            <a:r>
              <a:rPr lang="ja-JP" altLang="en-US" sz="1600" spc="300" dirty="0"/>
              <a:t>機能を使用して表明</a:t>
            </a:r>
            <a:endParaRPr lang="en-US" altLang="ja-JP" sz="1600" spc="300" dirty="0"/>
          </a:p>
          <a:p>
            <a:pPr marL="720725" lvl="1" indent="-377825">
              <a:buFont typeface="+mj-lt"/>
              <a:buAutoNum type="arabicParenR"/>
            </a:pPr>
            <a:r>
              <a:rPr lang="ja-JP" altLang="en-US" sz="1600" b="1" spc="300" dirty="0">
                <a:solidFill>
                  <a:srgbClr val="FF0000"/>
                </a:solidFill>
              </a:rPr>
              <a:t>座長：</a:t>
            </a:r>
            <a:r>
              <a:rPr lang="ja-JP" altLang="en-US" sz="1600" b="1" spc="300" dirty="0">
                <a:solidFill>
                  <a:schemeClr val="accent3">
                    <a:lumMod val="50000"/>
                  </a:schemeClr>
                </a:solidFill>
              </a:rPr>
              <a:t>質問者</a:t>
            </a:r>
            <a:r>
              <a:rPr lang="ja-JP" altLang="en-US" sz="1600" spc="300" dirty="0"/>
              <a:t>を指名（名前と所属を言う）して，</a:t>
            </a:r>
            <a:r>
              <a:rPr lang="ja-JP" altLang="en-US" sz="1600" b="1" spc="300" dirty="0">
                <a:solidFill>
                  <a:srgbClr val="F2543C"/>
                </a:solidFill>
              </a:rPr>
              <a:t> </a:t>
            </a:r>
            <a:r>
              <a:rPr lang="ja-JP" altLang="en-US" sz="1600" spc="300" dirty="0"/>
              <a:t>その対象者に</a:t>
            </a:r>
            <a:r>
              <a:rPr lang="ja-JP" altLang="en-US" sz="1600" b="1" spc="300" dirty="0">
                <a:solidFill>
                  <a:srgbClr val="F2543C"/>
                </a:solidFill>
              </a:rPr>
              <a:t>「ミュート解除を求める」</a:t>
            </a:r>
            <a:r>
              <a:rPr lang="ja-JP" altLang="en-US" sz="1600" spc="300" dirty="0"/>
              <a:t>（</a:t>
            </a:r>
            <a:r>
              <a:rPr lang="ja-JP" altLang="en-US" sz="1600" b="1" spc="300" dirty="0">
                <a:solidFill>
                  <a:srgbClr val="F2543C"/>
                </a:solidFill>
              </a:rPr>
              <a:t> </a:t>
            </a:r>
            <a:r>
              <a:rPr lang="ja-JP" altLang="en-US" sz="1600" spc="300" dirty="0"/>
              <a:t>これで</a:t>
            </a:r>
            <a:r>
              <a:rPr lang="ja-JP" altLang="en-US" sz="1600" b="1" spc="300" dirty="0">
                <a:solidFill>
                  <a:srgbClr val="F2543C"/>
                </a:solidFill>
              </a:rPr>
              <a:t>「ミュート解除」</a:t>
            </a:r>
            <a:r>
              <a:rPr lang="ja-JP" altLang="en-US" sz="1600" spc="300" dirty="0"/>
              <a:t>が許可される）</a:t>
            </a:r>
            <a:endParaRPr lang="en-US" altLang="ja-JP" sz="1600" spc="300" dirty="0"/>
          </a:p>
          <a:p>
            <a:pPr marL="720725" lvl="1" indent="-377825">
              <a:buFont typeface="+mj-lt"/>
              <a:buAutoNum type="arabicParenR"/>
            </a:pPr>
            <a:r>
              <a:rPr lang="ja-JP" altLang="en-US" sz="1600" b="1" spc="300" dirty="0">
                <a:solidFill>
                  <a:schemeClr val="accent3">
                    <a:lumMod val="50000"/>
                  </a:schemeClr>
                </a:solidFill>
              </a:rPr>
              <a:t>質問者：</a:t>
            </a:r>
            <a:r>
              <a:rPr lang="ja-JP" altLang="en-US" sz="1600" b="1" spc="300" dirty="0">
                <a:solidFill>
                  <a:srgbClr val="F2543C"/>
                </a:solidFill>
              </a:rPr>
              <a:t> 「ミュート解除」</a:t>
            </a:r>
            <a:r>
              <a:rPr lang="ja-JP" altLang="en-US" sz="1600" spc="300" dirty="0"/>
              <a:t>して口頭で質問する．発表者との質疑応答が終わったら、再度</a:t>
            </a:r>
            <a:r>
              <a:rPr lang="ja-JP" altLang="en-US" sz="1600" b="1" spc="300" dirty="0">
                <a:solidFill>
                  <a:srgbClr val="F2543C"/>
                </a:solidFill>
              </a:rPr>
              <a:t>ミュート</a:t>
            </a:r>
            <a:r>
              <a:rPr lang="ja-JP" altLang="en-US" sz="1600" spc="300" dirty="0"/>
              <a:t>する．</a:t>
            </a:r>
            <a:endParaRPr lang="en-US" altLang="ja-JP" sz="1600" spc="300" dirty="0"/>
          </a:p>
          <a:p>
            <a:pPr marL="342900" lvl="1">
              <a:lnSpc>
                <a:spcPct val="150000"/>
              </a:lnSpc>
            </a:pPr>
            <a:r>
              <a:rPr lang="en-US" altLang="ja-JP" sz="1600" spc="300" dirty="0"/>
              <a:t>※</a:t>
            </a:r>
            <a:r>
              <a:rPr lang="ja-JP" altLang="en-US" sz="1600" b="1" spc="300" dirty="0">
                <a:solidFill>
                  <a:srgbClr val="F2543C"/>
                </a:solidFill>
              </a:rPr>
              <a:t>「手を挙げる」</a:t>
            </a:r>
            <a:r>
              <a:rPr lang="ja-JP" altLang="en-US" sz="1600" spc="300" dirty="0"/>
              <a:t>機能：</a:t>
            </a:r>
            <a:r>
              <a:rPr lang="en-US" altLang="ja-JP" sz="1600" spc="300" dirty="0"/>
              <a:t>22</a:t>
            </a:r>
            <a:r>
              <a:rPr lang="ja-JP" altLang="en-US" sz="1600" spc="300" dirty="0"/>
              <a:t>ページ参照</a:t>
            </a:r>
            <a:endParaRPr lang="en-US" altLang="ja-JP" sz="1600" spc="3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2B45CCC2-8699-6540-8924-C180169B6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122250"/>
            <a:ext cx="5915025" cy="1068920"/>
          </a:xfrm>
        </p:spPr>
        <p:txBody>
          <a:bodyPr/>
          <a:lstStyle/>
          <a:p>
            <a:r>
              <a:rPr kumimoji="1" lang="ja-JP" altLang="en-US" dirty="0"/>
              <a:t>聴講時の</a:t>
            </a:r>
            <a:r>
              <a:rPr kumimoji="1" lang="ja-JP" altLang="en-US" dirty="0" smtClean="0"/>
              <a:t>手順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61CA3D8F-6F57-E541-8112-F3F5CB17A40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02299" y="877331"/>
            <a:ext cx="6386512" cy="9633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1600" b="1" spc="300" dirty="0"/>
              <a:t>１．</a:t>
            </a:r>
            <a:r>
              <a:rPr lang="ja-JP" altLang="en-US" sz="1600" b="1" spc="300" dirty="0">
                <a:solidFill>
                  <a:schemeClr val="accent6"/>
                </a:solidFill>
              </a:rPr>
              <a:t>マイクをミュート・カメラをオフにする</a:t>
            </a:r>
            <a:endParaRPr lang="en-US" altLang="ja-JP" sz="1600" spc="300" dirty="0"/>
          </a:p>
          <a:p>
            <a:pPr marL="457200" indent="-457200">
              <a:buFont typeface="+mj-lt"/>
              <a:buAutoNum type="arabicPeriod"/>
            </a:pPr>
            <a:endParaRPr lang="en-US" altLang="ja-JP" sz="1600" spc="300" dirty="0"/>
          </a:p>
          <a:p>
            <a:pPr marL="0" indent="0">
              <a:buNone/>
            </a:pPr>
            <a:endParaRPr lang="en-US" altLang="ja-JP" sz="1600" spc="3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xmlns="" id="{24B42179-FFD0-5E40-B049-23F1274A2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AA25-75BE-B24A-894A-D2F98540D44F}" type="slidenum">
              <a:rPr kumimoji="1" lang="ja-JP" altLang="en-US" smtClean="0"/>
              <a:t>19</a:t>
            </a:fld>
            <a:endParaRPr kumimoji="1" lang="ja-JP" altLang="en-US"/>
          </a:p>
        </p:txBody>
      </p:sp>
      <p:graphicFrame>
        <p:nvGraphicFramePr>
          <p:cNvPr id="5" name="オブジェクト 4"/>
          <p:cNvGraphicFramePr>
            <a:graphicFrameLocks noChangeAspect="1"/>
          </p:cNvGraphicFramePr>
          <p:nvPr>
            <p:extLst/>
          </p:nvPr>
        </p:nvGraphicFramePr>
        <p:xfrm>
          <a:off x="2414528" y="1188953"/>
          <a:ext cx="1668075" cy="5783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3" name="Image" r:id="rId4" imgW="2526840" imgH="875880" progId="Photoshop.Image.13">
                  <p:embed/>
                </p:oleObj>
              </mc:Choice>
              <mc:Fallback>
                <p:oleObj name="Image" r:id="rId4" imgW="2526840" imgH="87588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14528" y="1188953"/>
                        <a:ext cx="1668075" cy="5783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302458" y="1771390"/>
            <a:ext cx="638651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spc="300" dirty="0"/>
              <a:t>２．表示する名前：</a:t>
            </a:r>
            <a:r>
              <a:rPr lang="ja-JP" altLang="en-US" sz="1600" b="1" spc="300" dirty="0" smtClean="0">
                <a:solidFill>
                  <a:srgbClr val="F2543C"/>
                </a:solidFill>
              </a:rPr>
              <a:t>氏名</a:t>
            </a:r>
            <a:r>
              <a:rPr lang="en-US" altLang="ja-JP" sz="1600" b="1" spc="300" dirty="0" smtClean="0">
                <a:solidFill>
                  <a:srgbClr val="F2543C"/>
                </a:solidFill>
              </a:rPr>
              <a:t>_</a:t>
            </a:r>
            <a:r>
              <a:rPr lang="ja-JP" altLang="en-US" sz="1600" b="1" spc="300" dirty="0" smtClean="0">
                <a:solidFill>
                  <a:srgbClr val="F2543C"/>
                </a:solidFill>
              </a:rPr>
              <a:t>所属</a:t>
            </a:r>
            <a:endParaRPr lang="en-US" altLang="ja-JP" sz="1600" b="1" spc="300" dirty="0"/>
          </a:p>
          <a:p>
            <a:pPr lvl="1">
              <a:buFont typeface="Wingdings" pitchFamily="2" charset="2"/>
              <a:buChar char="Ø"/>
            </a:pPr>
            <a:r>
              <a:rPr lang="ja-JP" altLang="en-US" sz="1400" spc="300" dirty="0" smtClean="0"/>
              <a:t>聴講者</a:t>
            </a:r>
            <a:r>
              <a:rPr lang="ja-JP" altLang="en-US" sz="1400" spc="300" dirty="0"/>
              <a:t>の例：京都花子</a:t>
            </a:r>
            <a:r>
              <a:rPr lang="en-US" altLang="ja-JP" sz="1400" spc="300" dirty="0"/>
              <a:t>_</a:t>
            </a:r>
            <a:r>
              <a:rPr lang="ja-JP" altLang="en-US" sz="1400" spc="300" dirty="0"/>
              <a:t>京都大学</a:t>
            </a:r>
            <a:endParaRPr lang="en-US" altLang="ja-JP" sz="1400" spc="300" dirty="0"/>
          </a:p>
          <a:p>
            <a:pPr marL="342900" lvl="1" indent="0">
              <a:buFont typeface="Wingdings" pitchFamily="2" charset="2"/>
              <a:buNone/>
            </a:pPr>
            <a:r>
              <a:rPr lang="en-US" altLang="ja-JP" sz="1100" spc="300" dirty="0"/>
              <a:t>  </a:t>
            </a:r>
            <a:r>
              <a:rPr lang="en-US" altLang="ja-JP" sz="1500" spc="300" dirty="0"/>
              <a:t>※</a:t>
            </a:r>
            <a:r>
              <a:rPr lang="ja-JP" altLang="en-US" sz="1500" spc="300" dirty="0"/>
              <a:t>質疑応答で座長が指名するときに必要です。</a:t>
            </a:r>
            <a:endParaRPr lang="en-US" altLang="ja-JP" sz="1600" spc="3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02458" y="8161859"/>
            <a:ext cx="5936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spc="300" dirty="0"/>
              <a:t>４．受信映像や資料等の扱い</a:t>
            </a:r>
            <a:endParaRPr lang="en-US" altLang="ja-JP" sz="1600" b="1" spc="300" dirty="0"/>
          </a:p>
          <a:p>
            <a:pPr lvl="1">
              <a:buFont typeface="Wingdings" pitchFamily="2" charset="2"/>
              <a:buChar char="Ø"/>
            </a:pPr>
            <a:r>
              <a:rPr lang="ja-JP" altLang="ja-JP" sz="1400" spc="300" dirty="0"/>
              <a:t>発表者や主催者の許可がない限り、受信映像や発表資料の保存（画面キャプチャを含む）、録音、再配布は原則禁止で</a:t>
            </a:r>
            <a:r>
              <a:rPr lang="ja-JP" altLang="en-US" sz="1400" spc="300" dirty="0"/>
              <a:t>す</a:t>
            </a:r>
            <a:r>
              <a:rPr lang="ja-JP" altLang="ja-JP" sz="1400" spc="300" dirty="0"/>
              <a:t>。必要な場合は、事前にすべての関係者に許可を得</a:t>
            </a:r>
            <a:r>
              <a:rPr lang="ja-JP" altLang="en-US" sz="1400" spc="300" dirty="0"/>
              <a:t>てください</a:t>
            </a:r>
            <a:r>
              <a:rPr lang="ja-JP" altLang="ja-JP" sz="1400" spc="300" dirty="0"/>
              <a:t>。</a:t>
            </a:r>
          </a:p>
        </p:txBody>
      </p:sp>
      <p:pic>
        <p:nvPicPr>
          <p:cNvPr id="76" name="図 75">
            <a:extLst>
              <a:ext uri="{FF2B5EF4-FFF2-40B4-BE49-F238E27FC236}">
                <a16:creationId xmlns:a16="http://schemas.microsoft.com/office/drawing/2014/main" xmlns="" id="{7B04EDEB-BE7F-5746-8C3F-11F9CBDBDFB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93150" r="96317" b="-39"/>
          <a:stretch/>
        </p:blipFill>
        <p:spPr>
          <a:xfrm>
            <a:off x="558597" y="4032117"/>
            <a:ext cx="453730" cy="448621"/>
          </a:xfrm>
          <a:prstGeom prst="rect">
            <a:avLst/>
          </a:prstGeom>
        </p:spPr>
      </p:pic>
      <p:sp>
        <p:nvSpPr>
          <p:cNvPr id="77" name="テキスト ボックス 76"/>
          <p:cNvSpPr txBox="1"/>
          <p:nvPr/>
        </p:nvSpPr>
        <p:spPr>
          <a:xfrm>
            <a:off x="235743" y="4897269"/>
            <a:ext cx="662225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Font typeface="Wingdings" pitchFamily="2" charset="2"/>
              <a:buNone/>
            </a:pPr>
            <a:r>
              <a:rPr lang="ja-JP" altLang="en-US" sz="1600" b="1" spc="300" dirty="0"/>
              <a:t>　口頭で質問できない（マイクが使えない）場合：</a:t>
            </a:r>
            <a:endParaRPr lang="en-US" altLang="ja-JP" sz="1600" b="1" spc="300" dirty="0"/>
          </a:p>
          <a:p>
            <a:pPr marL="0" lvl="1">
              <a:buFont typeface="Wingdings" pitchFamily="2" charset="2"/>
              <a:buNone/>
            </a:pPr>
            <a:r>
              <a:rPr lang="ja-JP" altLang="en-US" sz="1600" b="1" spc="300" dirty="0"/>
              <a:t>　チャット機能で質問</a:t>
            </a:r>
            <a:endParaRPr lang="en-US" altLang="ja-JP" sz="1600" b="1" spc="300" dirty="0"/>
          </a:p>
          <a:p>
            <a:pPr marL="720725" lvl="1" indent="-360363">
              <a:buFont typeface="+mj-lt"/>
              <a:buAutoNum type="arabicParenR"/>
            </a:pPr>
            <a:r>
              <a:rPr lang="ja-JP" altLang="en-US" sz="1600" b="1" spc="300" dirty="0">
                <a:solidFill>
                  <a:schemeClr val="accent3">
                    <a:lumMod val="50000"/>
                  </a:schemeClr>
                </a:solidFill>
              </a:rPr>
              <a:t>質問希望者：</a:t>
            </a:r>
            <a:r>
              <a:rPr lang="ja-JP" altLang="en-US" sz="1600" b="1" spc="300" dirty="0">
                <a:solidFill>
                  <a:srgbClr val="F2543C"/>
                </a:solidFill>
              </a:rPr>
              <a:t>「手を挙げる」</a:t>
            </a:r>
            <a:r>
              <a:rPr lang="ja-JP" altLang="en-US" sz="1600" spc="300" dirty="0"/>
              <a:t>機能を使用して表明</a:t>
            </a:r>
            <a:endParaRPr lang="en-US" altLang="ja-JP" sz="1600" spc="300" dirty="0"/>
          </a:p>
          <a:p>
            <a:pPr marL="720725" lvl="1" indent="-360363">
              <a:buFont typeface="+mj-lt"/>
              <a:buAutoNum type="arabicParenR"/>
            </a:pPr>
            <a:r>
              <a:rPr lang="ja-JP" altLang="en-US" sz="1600" b="1" spc="300" dirty="0">
                <a:solidFill>
                  <a:srgbClr val="FF0000"/>
                </a:solidFill>
              </a:rPr>
              <a:t>座長：</a:t>
            </a:r>
            <a:r>
              <a:rPr lang="ja-JP" altLang="en-US" sz="1600" b="1" spc="300" dirty="0">
                <a:solidFill>
                  <a:schemeClr val="accent3">
                    <a:lumMod val="50000"/>
                  </a:schemeClr>
                </a:solidFill>
              </a:rPr>
              <a:t>質問者</a:t>
            </a:r>
            <a:r>
              <a:rPr lang="ja-JP" altLang="en-US" sz="1600" spc="300" dirty="0"/>
              <a:t>を指名（名前と所属を言う）．</a:t>
            </a:r>
            <a:endParaRPr lang="en-US" altLang="ja-JP" sz="1600" spc="300" dirty="0"/>
          </a:p>
          <a:p>
            <a:pPr marL="720725" lvl="1" indent="-360363">
              <a:buFont typeface="+mj-lt"/>
              <a:buAutoNum type="arabicParenR"/>
            </a:pPr>
            <a:r>
              <a:rPr lang="ja-JP" altLang="en-US" sz="1600" b="1" spc="300" dirty="0">
                <a:solidFill>
                  <a:schemeClr val="accent3">
                    <a:lumMod val="50000"/>
                  </a:schemeClr>
                </a:solidFill>
              </a:rPr>
              <a:t>質問者：</a:t>
            </a:r>
            <a:r>
              <a:rPr lang="ja-JP" altLang="en-US" sz="1600" b="1" spc="300" dirty="0">
                <a:solidFill>
                  <a:srgbClr val="F2543C"/>
                </a:solidFill>
              </a:rPr>
              <a:t>全員に対するチャット</a:t>
            </a:r>
            <a:r>
              <a:rPr lang="ja-JP" altLang="en-US" sz="1600" spc="300" dirty="0"/>
              <a:t>で，質問を書きこむ．発表者は口頭またはチャットで回答．発表者とのやりとりが終わったら、その旨を表明．</a:t>
            </a:r>
            <a:endParaRPr lang="en-US" altLang="ja-JP" sz="1600" spc="300" dirty="0"/>
          </a:p>
          <a:p>
            <a:pPr marL="720725" lvl="1" indent="-360363">
              <a:lnSpc>
                <a:spcPct val="150000"/>
              </a:lnSpc>
            </a:pPr>
            <a:r>
              <a:rPr lang="en-US" altLang="ja-JP" sz="1600" spc="300" dirty="0"/>
              <a:t>※</a:t>
            </a:r>
            <a:r>
              <a:rPr lang="ja-JP" altLang="en-US" sz="1600" b="1" spc="300" dirty="0">
                <a:solidFill>
                  <a:srgbClr val="F2543C"/>
                </a:solidFill>
              </a:rPr>
              <a:t>チャット機能</a:t>
            </a:r>
            <a:r>
              <a:rPr lang="ja-JP" altLang="en-US" sz="1600" spc="300" dirty="0"/>
              <a:t>：</a:t>
            </a:r>
            <a:r>
              <a:rPr lang="en-US" altLang="ja-JP" sz="1600" spc="300" dirty="0"/>
              <a:t>23</a:t>
            </a:r>
            <a:r>
              <a:rPr lang="ja-JP" altLang="en-US" sz="1600" spc="300" dirty="0"/>
              <a:t>ページ参照</a:t>
            </a:r>
            <a:endParaRPr lang="en-US" altLang="ja-JP" sz="1600" spc="300" dirty="0"/>
          </a:p>
          <a:p>
            <a:pPr marL="541338" lvl="1" indent="-180975"/>
            <a:r>
              <a:rPr lang="en-US" altLang="ja-JP" sz="1600" spc="300" dirty="0"/>
              <a:t>※</a:t>
            </a:r>
            <a:r>
              <a:rPr lang="ja-JP" altLang="en-US" sz="1600" b="1" spc="300" dirty="0"/>
              <a:t>自分が質問者でない場合</a:t>
            </a:r>
            <a:r>
              <a:rPr lang="ja-JP" altLang="en-US" sz="1600" spc="300" dirty="0"/>
              <a:t>でも，チャット質問の場合（座長がアナウンスします）は</a:t>
            </a:r>
            <a:r>
              <a:rPr lang="ja-JP" altLang="en-US" sz="1600" b="1" spc="300" dirty="0"/>
              <a:t>チャットウィンドウ</a:t>
            </a:r>
            <a:r>
              <a:rPr lang="ja-JP" altLang="en-US" sz="1600" spc="300" dirty="0"/>
              <a:t>を開きましょう．</a:t>
            </a:r>
            <a:endParaRPr lang="en-US" altLang="ja-JP" sz="1600" spc="300" dirty="0"/>
          </a:p>
        </p:txBody>
      </p:sp>
      <p:pic>
        <p:nvPicPr>
          <p:cNvPr id="78" name="図 77">
            <a:extLst>
              <a:ext uri="{FF2B5EF4-FFF2-40B4-BE49-F238E27FC236}">
                <a16:creationId xmlns:a16="http://schemas.microsoft.com/office/drawing/2014/main" xmlns="" id="{7B04EDEB-BE7F-5746-8C3F-11F9CBDBDFB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1162" t="93885" r="55075" b="-214"/>
          <a:stretch/>
        </p:blipFill>
        <p:spPr>
          <a:xfrm>
            <a:off x="548688" y="6181061"/>
            <a:ext cx="463639" cy="412124"/>
          </a:xfrm>
          <a:prstGeom prst="rect">
            <a:avLst/>
          </a:prstGeom>
        </p:spPr>
      </p:pic>
      <p:pic>
        <p:nvPicPr>
          <p:cNvPr id="80" name="図 79">
            <a:extLst>
              <a:ext uri="{FF2B5EF4-FFF2-40B4-BE49-F238E27FC236}">
                <a16:creationId xmlns:a16="http://schemas.microsoft.com/office/drawing/2014/main" xmlns="" id="{7B04EDEB-BE7F-5746-8C3F-11F9CBDBDFB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1162" t="93885" r="55075" b="-214"/>
          <a:stretch/>
        </p:blipFill>
        <p:spPr>
          <a:xfrm>
            <a:off x="5083130" y="7454001"/>
            <a:ext cx="463639" cy="41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18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FD9271B4-4952-C740-A93B-3227C1D56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目次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2EB9476C-756F-A14F-91C9-F71179CC6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1487837"/>
            <a:ext cx="5915025" cy="7406781"/>
          </a:xfrm>
        </p:spPr>
        <p:txBody>
          <a:bodyPr>
            <a:normAutofit fontScale="85000" lnSpcReduction="10000"/>
          </a:bodyPr>
          <a:lstStyle/>
          <a:p>
            <a:pPr marL="0" lvl="0" indent="0" defTabSz="696913">
              <a:buNone/>
              <a:tabLst>
                <a:tab pos="4932363" algn="l"/>
              </a:tabLst>
            </a:pPr>
            <a:r>
              <a:rPr lang="en-US" altLang="ja-JP" dirty="0"/>
              <a:t>Zoom</a:t>
            </a:r>
            <a:r>
              <a:rPr lang="ja-JP" altLang="en-US" dirty="0"/>
              <a:t>の準備と基本操作                            	</a:t>
            </a:r>
            <a:r>
              <a:rPr lang="en-US" altLang="ja-JP" dirty="0"/>
              <a:t>3   </a:t>
            </a:r>
          </a:p>
          <a:p>
            <a:pPr marL="263525" lvl="0" indent="0" defTabSz="696913">
              <a:buNone/>
              <a:tabLst>
                <a:tab pos="4932363" algn="l"/>
              </a:tabLst>
            </a:pPr>
            <a:r>
              <a:rPr lang="en-US" altLang="ja-JP" dirty="0"/>
              <a:t>Zoom</a:t>
            </a:r>
            <a:r>
              <a:rPr lang="ja-JP" altLang="en-US" dirty="0"/>
              <a:t>アプリのインストール                        	</a:t>
            </a:r>
            <a:r>
              <a:rPr lang="en-US" altLang="ja-JP" dirty="0"/>
              <a:t>4   </a:t>
            </a:r>
          </a:p>
          <a:p>
            <a:pPr marL="263525" lvl="0" indent="0" defTabSz="696913">
              <a:buNone/>
              <a:tabLst>
                <a:tab pos="4932363" algn="l"/>
              </a:tabLst>
            </a:pPr>
            <a:r>
              <a:rPr lang="en-US" altLang="ja-JP" dirty="0"/>
              <a:t>Zoom</a:t>
            </a:r>
            <a:r>
              <a:rPr lang="ja-JP" altLang="en-US" dirty="0"/>
              <a:t>アプリの更新                                	</a:t>
            </a:r>
            <a:r>
              <a:rPr lang="en-US" altLang="ja-JP" dirty="0"/>
              <a:t>5   </a:t>
            </a:r>
          </a:p>
          <a:p>
            <a:pPr marL="263525" lvl="0" indent="0" defTabSz="696913">
              <a:buNone/>
              <a:tabLst>
                <a:tab pos="4932363" algn="l"/>
              </a:tabLst>
            </a:pPr>
            <a:r>
              <a:rPr lang="en-US" altLang="ja-JP" dirty="0"/>
              <a:t>Zoom</a:t>
            </a:r>
            <a:r>
              <a:rPr lang="ja-JP" altLang="en-US" dirty="0"/>
              <a:t>の使用準備：スピーカー（イヤホン等）  </a:t>
            </a:r>
            <a:r>
              <a:rPr lang="ja-JP" altLang="en-US" dirty="0" smtClean="0"/>
              <a:t>	</a:t>
            </a:r>
            <a:r>
              <a:rPr lang="en-US" altLang="ja-JP" dirty="0" smtClean="0"/>
              <a:t>6   </a:t>
            </a:r>
            <a:endParaRPr lang="en-US" altLang="ja-JP" dirty="0"/>
          </a:p>
          <a:p>
            <a:pPr marL="263525" lvl="0" indent="0" defTabSz="696913">
              <a:buNone/>
              <a:tabLst>
                <a:tab pos="4932363" algn="l"/>
              </a:tabLst>
            </a:pPr>
            <a:r>
              <a:rPr lang="en-US" altLang="ja-JP" dirty="0"/>
              <a:t>Zoom</a:t>
            </a:r>
            <a:r>
              <a:rPr lang="ja-JP" altLang="en-US" dirty="0"/>
              <a:t>の使用準備：マイク                          	</a:t>
            </a:r>
            <a:r>
              <a:rPr lang="en-US" altLang="ja-JP" dirty="0"/>
              <a:t>7   </a:t>
            </a:r>
          </a:p>
          <a:p>
            <a:pPr marL="263525" lvl="0" indent="0" defTabSz="696913">
              <a:buNone/>
              <a:tabLst>
                <a:tab pos="4932363" algn="l"/>
              </a:tabLst>
            </a:pPr>
            <a:r>
              <a:rPr lang="en-US" altLang="ja-JP" dirty="0"/>
              <a:t>Zoom</a:t>
            </a:r>
            <a:r>
              <a:rPr lang="ja-JP" altLang="en-US" dirty="0"/>
              <a:t>の使用準備：カメラ                          	</a:t>
            </a:r>
            <a:r>
              <a:rPr lang="en-US" altLang="ja-JP" dirty="0"/>
              <a:t>8   </a:t>
            </a:r>
          </a:p>
          <a:p>
            <a:pPr marL="263525" lvl="0" indent="0" defTabSz="696913">
              <a:buNone/>
              <a:tabLst>
                <a:tab pos="4932363" algn="l"/>
              </a:tabLst>
            </a:pPr>
            <a:r>
              <a:rPr lang="ja-JP" altLang="en-US" dirty="0"/>
              <a:t>会場（</a:t>
            </a:r>
            <a:r>
              <a:rPr lang="en-US" altLang="ja-JP" dirty="0"/>
              <a:t>Zoom</a:t>
            </a:r>
            <a:r>
              <a:rPr lang="ja-JP" altLang="en-US" dirty="0"/>
              <a:t>ミーティング）への入室              	</a:t>
            </a:r>
            <a:r>
              <a:rPr lang="en-US" altLang="ja-JP" dirty="0"/>
              <a:t>9</a:t>
            </a:r>
            <a:r>
              <a:rPr lang="ja-JP" altLang="en-US" dirty="0"/>
              <a:t>～</a:t>
            </a:r>
            <a:r>
              <a:rPr lang="en-US" altLang="ja-JP" dirty="0"/>
              <a:t>10</a:t>
            </a:r>
          </a:p>
          <a:p>
            <a:pPr marL="263525" lvl="0" indent="0" defTabSz="696913">
              <a:buNone/>
              <a:tabLst>
                <a:tab pos="4932363" algn="l"/>
              </a:tabLst>
            </a:pPr>
            <a:r>
              <a:rPr lang="en-US" altLang="ja-JP" dirty="0" smtClean="0"/>
              <a:t>Zoom</a:t>
            </a:r>
            <a:r>
              <a:rPr lang="ja-JP" altLang="en-US" dirty="0"/>
              <a:t>の基本操作画面一般参加者（</a:t>
            </a:r>
            <a:r>
              <a:rPr lang="en-US" altLang="ja-JP" dirty="0"/>
              <a:t>PC</a:t>
            </a:r>
            <a:r>
              <a:rPr lang="ja-JP" altLang="en-US" dirty="0"/>
              <a:t>）          	</a:t>
            </a:r>
            <a:r>
              <a:rPr lang="en-US" altLang="ja-JP" dirty="0" smtClean="0"/>
              <a:t>11  </a:t>
            </a:r>
            <a:endParaRPr lang="en-US" altLang="ja-JP" dirty="0"/>
          </a:p>
          <a:p>
            <a:pPr marL="0" lvl="0" indent="0" defTabSz="696913">
              <a:buNone/>
              <a:tabLst>
                <a:tab pos="4932363" algn="l"/>
              </a:tabLst>
            </a:pPr>
            <a:r>
              <a:rPr lang="en-US" altLang="ja-JP" dirty="0"/>
              <a:t>                                                </a:t>
            </a:r>
          </a:p>
          <a:p>
            <a:pPr marL="0" lvl="0" indent="0" defTabSz="696913">
              <a:buNone/>
              <a:tabLst>
                <a:tab pos="4932363" algn="l"/>
              </a:tabLst>
            </a:pPr>
            <a:r>
              <a:rPr lang="ja-JP" altLang="en-US" dirty="0" smtClean="0"/>
              <a:t>聴講</a:t>
            </a:r>
            <a:r>
              <a:rPr lang="ja-JP" altLang="en-US" dirty="0"/>
              <a:t>・質疑応答に向けた準備          	</a:t>
            </a:r>
            <a:r>
              <a:rPr lang="en-US" altLang="ja-JP" dirty="0" smtClean="0"/>
              <a:t>12  </a:t>
            </a:r>
            <a:endParaRPr lang="en-US" altLang="ja-JP" dirty="0"/>
          </a:p>
          <a:p>
            <a:pPr marL="263525" lvl="0" indent="0" defTabSz="696913">
              <a:buNone/>
              <a:tabLst>
                <a:tab pos="4932363" algn="l"/>
              </a:tabLst>
            </a:pPr>
            <a:r>
              <a:rPr lang="ja-JP" altLang="en-US" dirty="0"/>
              <a:t>接続環境の準備                                  	</a:t>
            </a:r>
            <a:r>
              <a:rPr lang="en-US" altLang="ja-JP" dirty="0" smtClean="0"/>
              <a:t>13  </a:t>
            </a:r>
            <a:endParaRPr lang="en-US" altLang="ja-JP" dirty="0"/>
          </a:p>
          <a:p>
            <a:pPr marL="263525" lvl="0" indent="0" defTabSz="696913">
              <a:buNone/>
              <a:tabLst>
                <a:tab pos="4932363" algn="l"/>
              </a:tabLst>
            </a:pPr>
            <a:r>
              <a:rPr lang="ja-JP" altLang="en-US" dirty="0"/>
              <a:t>表示する名前の設定                              	</a:t>
            </a:r>
            <a:r>
              <a:rPr lang="en-US" altLang="ja-JP" dirty="0" smtClean="0"/>
              <a:t>14  </a:t>
            </a:r>
            <a:endParaRPr lang="en-US" altLang="ja-JP" dirty="0"/>
          </a:p>
          <a:p>
            <a:pPr marL="263525" lvl="0" indent="0" defTabSz="696913">
              <a:buNone/>
              <a:tabLst>
                <a:tab pos="4932363" algn="l"/>
              </a:tabLst>
            </a:pPr>
            <a:r>
              <a:rPr lang="ja-JP" altLang="en-US" dirty="0"/>
              <a:t>マイク・スピーカーの設定                        	</a:t>
            </a:r>
            <a:r>
              <a:rPr lang="en-US" altLang="ja-JP" dirty="0" smtClean="0"/>
              <a:t>15  </a:t>
            </a:r>
            <a:endParaRPr lang="en-US" altLang="ja-JP" dirty="0"/>
          </a:p>
          <a:p>
            <a:pPr marL="263525" lvl="0" indent="0" defTabSz="696913">
              <a:buNone/>
              <a:tabLst>
                <a:tab pos="4932363" algn="l"/>
              </a:tabLst>
            </a:pPr>
            <a:r>
              <a:rPr lang="ja-JP" altLang="en-US" dirty="0"/>
              <a:t>「手を挙げる」機能：</a:t>
            </a:r>
            <a:r>
              <a:rPr lang="en-US" altLang="ja-JP" dirty="0"/>
              <a:t>PC                          	</a:t>
            </a:r>
            <a:r>
              <a:rPr lang="en-US" altLang="ja-JP" dirty="0" smtClean="0"/>
              <a:t>16  </a:t>
            </a:r>
            <a:endParaRPr lang="en-US" altLang="ja-JP" dirty="0"/>
          </a:p>
          <a:p>
            <a:pPr marL="263525" lvl="0" indent="0" defTabSz="696913">
              <a:buNone/>
              <a:tabLst>
                <a:tab pos="4932363" algn="l"/>
              </a:tabLst>
            </a:pPr>
            <a:r>
              <a:rPr lang="ja-JP" altLang="en-US" dirty="0"/>
              <a:t>チャット機能                                    	</a:t>
            </a:r>
            <a:r>
              <a:rPr lang="en-US" altLang="ja-JP" dirty="0" smtClean="0"/>
              <a:t>17  </a:t>
            </a:r>
            <a:endParaRPr lang="en-US" altLang="ja-JP" dirty="0"/>
          </a:p>
          <a:p>
            <a:pPr marL="263525" lvl="0" indent="0" defTabSz="696913">
              <a:buNone/>
              <a:tabLst>
                <a:tab pos="4932363" algn="l"/>
              </a:tabLst>
            </a:pPr>
            <a:r>
              <a:rPr lang="ja-JP" altLang="en-US" dirty="0"/>
              <a:t>受信映像・資料の取り扱い                      	</a:t>
            </a:r>
            <a:r>
              <a:rPr lang="en-US" altLang="ja-JP" dirty="0" smtClean="0"/>
              <a:t>18  </a:t>
            </a:r>
            <a:endParaRPr lang="en-US" altLang="ja-JP" dirty="0"/>
          </a:p>
          <a:p>
            <a:pPr marL="263525" lvl="0" indent="0" defTabSz="696913">
              <a:buNone/>
              <a:tabLst>
                <a:tab pos="4932363" algn="l"/>
              </a:tabLst>
            </a:pPr>
            <a:r>
              <a:rPr lang="ja-JP" altLang="en-US" dirty="0"/>
              <a:t>退出する                                      	</a:t>
            </a:r>
            <a:r>
              <a:rPr lang="en-US" altLang="ja-JP" dirty="0" smtClean="0"/>
              <a:t>18  </a:t>
            </a:r>
          </a:p>
          <a:p>
            <a:pPr marL="263525" lvl="0" indent="0" defTabSz="696913">
              <a:buNone/>
              <a:tabLst>
                <a:tab pos="4932363" algn="l"/>
              </a:tabLst>
            </a:pPr>
            <a:r>
              <a:rPr lang="ja-JP" altLang="en-US" dirty="0" smtClean="0"/>
              <a:t>聴講</a:t>
            </a:r>
            <a:r>
              <a:rPr lang="ja-JP" altLang="en-US" dirty="0"/>
              <a:t>時の</a:t>
            </a:r>
            <a:r>
              <a:rPr lang="ja-JP" altLang="en-US" dirty="0" smtClean="0"/>
              <a:t>手順                              </a:t>
            </a:r>
            <a:r>
              <a:rPr lang="ja-JP" altLang="en-US" dirty="0"/>
              <a:t>	</a:t>
            </a:r>
            <a:r>
              <a:rPr lang="en-US" altLang="ja-JP" dirty="0" smtClean="0"/>
              <a:t>19  </a:t>
            </a:r>
            <a:endParaRPr lang="en-US" altLang="ja-JP" dirty="0"/>
          </a:p>
          <a:p>
            <a:pPr marL="263525" lvl="0" indent="0" defTabSz="696913">
              <a:buNone/>
              <a:tabLst>
                <a:tab pos="4932363" algn="l"/>
              </a:tabLst>
            </a:pPr>
            <a:r>
              <a:rPr lang="ja-JP" altLang="en-US" dirty="0"/>
              <a:t>トラブルシューティング                          	</a:t>
            </a:r>
            <a:r>
              <a:rPr lang="en-US" altLang="ja-JP" dirty="0" smtClean="0"/>
              <a:t>20 </a:t>
            </a:r>
            <a:endParaRPr lang="ja-JP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xmlns="" id="{AB31E320-D61E-7846-8BFC-CDFB1BA2B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AA25-75BE-B24A-894A-D2F98540D44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337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675A0CB1-7085-C844-B4E3-B127936C7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トラブルシューティング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17CCC3E3-225D-3341-81FA-99DD3593C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1487837"/>
            <a:ext cx="6057900" cy="7890623"/>
          </a:xfrm>
        </p:spPr>
        <p:txBody>
          <a:bodyPr>
            <a:normAutofit fontScale="85000" lnSpcReduction="10000"/>
          </a:bodyPr>
          <a:lstStyle/>
          <a:p>
            <a:r>
              <a:rPr lang="ja-JP" altLang="en-US" dirty="0"/>
              <a:t>相手の</a:t>
            </a:r>
            <a:r>
              <a:rPr kumimoji="1" lang="ja-JP" altLang="en-US" dirty="0"/>
              <a:t>音声が聞こえない</a:t>
            </a:r>
            <a:endParaRPr kumimoji="1" lang="en-US" altLang="ja-JP" dirty="0"/>
          </a:p>
          <a:p>
            <a:pPr lvl="1"/>
            <a:r>
              <a:rPr lang="ja-JP" altLang="en-US" dirty="0"/>
              <a:t>パソコンやスマートフォン自体のスピーカーがミュートになっていないか確認をしてください。</a:t>
            </a:r>
            <a:endParaRPr lang="en-US" altLang="ja-JP" dirty="0"/>
          </a:p>
          <a:p>
            <a:pPr lvl="1"/>
            <a:r>
              <a:rPr lang="ja-JP" altLang="en-US" dirty="0"/>
              <a:t>正常に動作するスピーカー・イヤフォンが</a:t>
            </a:r>
            <a:r>
              <a:rPr lang="en-US" altLang="ja-JP" dirty="0"/>
              <a:t>Zoom</a:t>
            </a:r>
            <a:r>
              <a:rPr lang="ja-JP" altLang="en-US" dirty="0"/>
              <a:t>のスピーカーとして設定されているかどうか確認してください（→ </a:t>
            </a:r>
            <a:r>
              <a:rPr lang="en-US" altLang="ja-JP" dirty="0"/>
              <a:t>p.6</a:t>
            </a:r>
            <a:r>
              <a:rPr lang="ja-JP" altLang="en-US" dirty="0"/>
              <a:t>）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r>
              <a:rPr kumimoji="1" lang="ja-JP" altLang="en-US" dirty="0"/>
              <a:t>カメラやマイクが起動しない</a:t>
            </a:r>
            <a:endParaRPr kumimoji="1" lang="en-US" altLang="ja-JP" dirty="0"/>
          </a:p>
          <a:p>
            <a:pPr lvl="1"/>
            <a:r>
              <a:rPr lang="ja-JP" altLang="en-US" dirty="0"/>
              <a:t>パソコンやスマートフォンの設定から、</a:t>
            </a:r>
            <a:r>
              <a:rPr lang="en-US" altLang="ja-JP" dirty="0"/>
              <a:t>Zoom</a:t>
            </a:r>
            <a:r>
              <a:rPr lang="ja-JP" altLang="en-US" dirty="0"/>
              <a:t>がアクセスできるようになっているか確認してください。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例：</a:t>
            </a:r>
            <a:r>
              <a:rPr lang="en-US" altLang="ja-JP" dirty="0"/>
              <a:t>Windows</a:t>
            </a:r>
            <a:r>
              <a:rPr lang="ja-JP" altLang="en-US" dirty="0"/>
              <a:t>の場合</a:t>
            </a:r>
            <a:endParaRPr lang="en-US" altLang="ja-JP" dirty="0"/>
          </a:p>
          <a:p>
            <a:pPr lvl="1"/>
            <a:r>
              <a:rPr lang="en-US" altLang="ja-JP" dirty="0"/>
              <a:t>Windows</a:t>
            </a:r>
            <a:r>
              <a:rPr lang="ja-JP" altLang="en-US" dirty="0"/>
              <a:t>の設定＞プライバシー＞「カメラ」</a:t>
            </a:r>
            <a:endParaRPr lang="en-US" altLang="ja-JP" dirty="0"/>
          </a:p>
          <a:p>
            <a:pPr lvl="1"/>
            <a:r>
              <a:rPr lang="ja-JP" altLang="en-US" dirty="0"/>
              <a:t>「アプリがカメラにアクセスできるようにする」をオンにしてください。</a:t>
            </a:r>
            <a:endParaRPr lang="en-US" altLang="ja-JP" dirty="0"/>
          </a:p>
          <a:p>
            <a:pPr lvl="1"/>
            <a:r>
              <a:rPr lang="en-US" altLang="ja-JP" dirty="0"/>
              <a:t>Windows</a:t>
            </a:r>
            <a:r>
              <a:rPr lang="ja-JP" altLang="en-US" dirty="0"/>
              <a:t>の設定＞プライバシー＞「マイク」</a:t>
            </a:r>
            <a:endParaRPr lang="en-US" altLang="ja-JP" dirty="0"/>
          </a:p>
          <a:p>
            <a:pPr lvl="1"/>
            <a:r>
              <a:rPr lang="ja-JP" altLang="en-US" dirty="0"/>
              <a:t>「アプリがマイクにアクセスできるようにする」をオンにしてください。</a:t>
            </a:r>
            <a:endParaRPr lang="en-US" altLang="ja-JP" dirty="0"/>
          </a:p>
          <a:p>
            <a:pPr lvl="1"/>
            <a:endParaRPr lang="en-US" altLang="ja-JP" dirty="0"/>
          </a:p>
          <a:p>
            <a:r>
              <a:rPr lang="ja-JP" altLang="en-US" dirty="0"/>
              <a:t>発表者の接続がうまくいかない場合、発表者に一度接続を切ってもらい、再接続することにより解決することもあります。再接続の際には、</a:t>
            </a:r>
            <a:r>
              <a:rPr kumimoji="1" lang="ja-JP" altLang="en-US" dirty="0"/>
              <a:t> 「コンピューターオーディオに参加する」を選択してもらうことをお伝えください。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 smtClean="0"/>
              <a:t>カメラ映像が</a:t>
            </a:r>
            <a:r>
              <a:rPr lang="ja-JP" altLang="en-US" dirty="0"/>
              <a:t>反転して見える</a:t>
            </a:r>
            <a:endParaRPr lang="en-US" altLang="ja-JP" dirty="0"/>
          </a:p>
          <a:p>
            <a:pPr lvl="1"/>
            <a:r>
              <a:rPr lang="ja-JP" altLang="en-US" dirty="0"/>
              <a:t>自分には反転して見えていても</a:t>
            </a:r>
            <a:r>
              <a:rPr lang="ja-JP" altLang="ja-JP" dirty="0"/>
              <a:t>参加者に</a:t>
            </a:r>
            <a:r>
              <a:rPr lang="ja-JP" altLang="ja-JP" dirty="0" smtClean="0"/>
              <a:t>は</a:t>
            </a:r>
            <a:r>
              <a:rPr lang="ja-JP" altLang="en-US" dirty="0" smtClean="0"/>
              <a:t>正常</a:t>
            </a:r>
            <a:r>
              <a:rPr lang="ja-JP" altLang="ja-JP" dirty="0" smtClean="0"/>
              <a:t>に</a:t>
            </a:r>
            <a:r>
              <a:rPr lang="ja-JP" altLang="ja-JP" dirty="0"/>
              <a:t>映ってい</a:t>
            </a:r>
            <a:r>
              <a:rPr lang="ja-JP" altLang="en-US" dirty="0"/>
              <a:t>ま</a:t>
            </a:r>
            <a:r>
              <a:rPr lang="ja-JP" altLang="ja-JP" dirty="0"/>
              <a:t>す。</a:t>
            </a:r>
            <a:endParaRPr lang="en-US" altLang="ja-JP" dirty="0"/>
          </a:p>
          <a:p>
            <a:pPr lvl="1"/>
            <a:r>
              <a:rPr lang="ja-JP" altLang="ja-JP" dirty="0"/>
              <a:t>「ビデオの開始</a:t>
            </a:r>
            <a:r>
              <a:rPr lang="en-US" altLang="ja-JP" dirty="0"/>
              <a:t>/</a:t>
            </a:r>
            <a:r>
              <a:rPr lang="ja-JP" altLang="ja-JP" dirty="0"/>
              <a:t>停止」ボタン右の</a:t>
            </a:r>
            <a:r>
              <a:rPr lang="ja-JP" altLang="en-US" dirty="0"/>
              <a:t>「＾」</a:t>
            </a:r>
            <a:r>
              <a:rPr lang="ja-JP" altLang="ja-JP" dirty="0"/>
              <a:t>ボタン</a:t>
            </a:r>
            <a:r>
              <a:rPr lang="en-US" altLang="ja-JP" dirty="0"/>
              <a:t>→</a:t>
            </a:r>
            <a:r>
              <a:rPr lang="ja-JP" altLang="ja-JP" dirty="0"/>
              <a:t>ビデオ設定</a:t>
            </a:r>
            <a:r>
              <a:rPr lang="en-US" altLang="ja-JP" dirty="0"/>
              <a:t>→</a:t>
            </a:r>
            <a:r>
              <a:rPr lang="ja-JP" altLang="ja-JP" dirty="0"/>
              <a:t>ビデオ</a:t>
            </a:r>
            <a:r>
              <a:rPr lang="en-US" altLang="ja-JP" dirty="0"/>
              <a:t>→</a:t>
            </a:r>
            <a:r>
              <a:rPr lang="ja-JP" altLang="en-US" dirty="0"/>
              <a:t>「</a:t>
            </a:r>
            <a:r>
              <a:rPr lang="ja-JP" altLang="ja-JP" dirty="0"/>
              <a:t>マイビデオをミラーリングします</a:t>
            </a:r>
            <a:r>
              <a:rPr lang="ja-JP" altLang="en-US" dirty="0"/>
              <a:t>」</a:t>
            </a:r>
            <a:r>
              <a:rPr lang="ja-JP" altLang="ja-JP" dirty="0"/>
              <a:t> のチェックをオフにすると</a:t>
            </a:r>
            <a:r>
              <a:rPr lang="ja-JP" altLang="en-US" dirty="0"/>
              <a:t>自分の画面も</a:t>
            </a:r>
            <a:r>
              <a:rPr lang="ja-JP" altLang="ja-JP" dirty="0"/>
              <a:t>反転せずに見</a:t>
            </a:r>
            <a:r>
              <a:rPr lang="ja-JP" altLang="en-US" dirty="0"/>
              <a:t>え</a:t>
            </a:r>
            <a:r>
              <a:rPr lang="ja-JP" altLang="ja-JP" dirty="0"/>
              <a:t>ます。 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xmlns="" id="{C2B282A2-A628-4346-A127-7D3883A6B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AA25-75BE-B24A-894A-D2F98540D44F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1107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xmlns="" id="{6B00D6DE-95AD-3B4B-A8D7-B8DBFEB36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7" y="6196013"/>
            <a:ext cx="5915025" cy="2166937"/>
          </a:xfrm>
        </p:spPr>
        <p:txBody>
          <a:bodyPr>
            <a:normAutofit/>
          </a:bodyPr>
          <a:lstStyle/>
          <a:p>
            <a:r>
              <a:rPr kumimoji="1" lang="en-US" altLang="ja-JP" sz="1500" dirty="0"/>
              <a:t>※</a:t>
            </a:r>
            <a:r>
              <a:rPr kumimoji="1" lang="ja-JP" altLang="en-US" sz="1500" dirty="0"/>
              <a:t>　</a:t>
            </a:r>
            <a:r>
              <a:rPr kumimoji="1" lang="en-US" altLang="ja-JP" sz="1500" dirty="0"/>
              <a:t>Zoom </a:t>
            </a:r>
            <a:r>
              <a:rPr kumimoji="1" lang="ja-JP" altLang="en-US" sz="1500" dirty="0"/>
              <a:t>を使用するには、スピーカー、マイク（発表者は、＋</a:t>
            </a:r>
            <a:r>
              <a:rPr kumimoji="1" lang="en-US" altLang="ja-JP" sz="1500" dirty="0"/>
              <a:t>WEB</a:t>
            </a:r>
            <a:r>
              <a:rPr kumimoji="1" lang="ja-JP" altLang="en-US" sz="1500" dirty="0"/>
              <a:t>カメラ）が内蔵または接続されているパソコン等が必要です。</a:t>
            </a:r>
            <a:endParaRPr kumimoji="1" lang="en-US" altLang="ja-JP" sz="1500" dirty="0"/>
          </a:p>
          <a:p>
            <a:r>
              <a:rPr lang="en-US" altLang="ja-JP" sz="1500" dirty="0"/>
              <a:t>※</a:t>
            </a:r>
            <a:r>
              <a:rPr lang="ja-JP" altLang="en-US" sz="1500" dirty="0"/>
              <a:t>　このマニュアルはパソコンでの使用を想定して作られています。スマートフォンやタブレットをご使用予定の方は、以下のブログを参考に手順に従って準備してください。 </a:t>
            </a:r>
            <a:r>
              <a:rPr lang="en-US" altLang="ja-JP" sz="1500" dirty="0">
                <a:hlinkClick r:id="rId2"/>
              </a:rPr>
              <a:t>https://redbuller.hatenablog.com/entry/2020/03/28/022605</a:t>
            </a:r>
            <a:endParaRPr lang="en-US" altLang="ja-JP" sz="1500" dirty="0"/>
          </a:p>
          <a:p>
            <a:endParaRPr kumimoji="1" lang="ja-JP" altLang="en-US" dirty="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xmlns="" id="{D8912B78-9792-8344-A29E-48C2A469E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AA25-75BE-B24A-894A-D2F98540D44F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342621" y="3289609"/>
            <a:ext cx="41727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500" b="1" dirty="0">
                <a:solidFill>
                  <a:srgbClr val="173F64"/>
                </a:solidFill>
                <a:latin typeface="Meiryo" panose="020B0604030504040204" pitchFamily="34" charset="-128"/>
                <a:ea typeface="Meiryo" panose="020B0604030504040204" pitchFamily="34" charset="-128"/>
                <a:cs typeface="+mj-cs"/>
              </a:rPr>
              <a:t>Zoom</a:t>
            </a:r>
            <a:r>
              <a:rPr kumimoji="1" lang="ja-JP" altLang="en-US" sz="4500" b="1" dirty="0">
                <a:solidFill>
                  <a:srgbClr val="173F64"/>
                </a:solidFill>
                <a:latin typeface="Meiryo" panose="020B0604030504040204" pitchFamily="34" charset="-128"/>
                <a:ea typeface="Meiryo" panose="020B0604030504040204" pitchFamily="34" charset="-128"/>
                <a:cs typeface="+mj-cs"/>
              </a:rPr>
              <a:t>の準備と</a:t>
            </a:r>
            <a:r>
              <a:rPr kumimoji="1" lang="en-US" altLang="ja-JP" sz="4500" b="1" dirty="0">
                <a:solidFill>
                  <a:srgbClr val="173F64"/>
                </a:solidFill>
                <a:latin typeface="Meiryo" panose="020B0604030504040204" pitchFamily="34" charset="-128"/>
                <a:ea typeface="Meiryo" panose="020B0604030504040204" pitchFamily="34" charset="-128"/>
                <a:cs typeface="+mj-cs"/>
              </a:rPr>
              <a:t/>
            </a:r>
            <a:br>
              <a:rPr kumimoji="1" lang="en-US" altLang="ja-JP" sz="4500" b="1" dirty="0">
                <a:solidFill>
                  <a:srgbClr val="173F64"/>
                </a:solidFill>
                <a:latin typeface="Meiryo" panose="020B0604030504040204" pitchFamily="34" charset="-128"/>
                <a:ea typeface="Meiryo" panose="020B0604030504040204" pitchFamily="34" charset="-128"/>
                <a:cs typeface="+mj-cs"/>
              </a:rPr>
            </a:br>
            <a:r>
              <a:rPr kumimoji="1" lang="ja-JP" altLang="en-US" sz="4500" b="1" dirty="0">
                <a:solidFill>
                  <a:srgbClr val="173F64"/>
                </a:solidFill>
                <a:latin typeface="Meiryo" panose="020B0604030504040204" pitchFamily="34" charset="-128"/>
                <a:ea typeface="Meiryo" panose="020B0604030504040204" pitchFamily="34" charset="-128"/>
                <a:cs typeface="+mj-cs"/>
              </a:rPr>
              <a:t>基本操作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706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445" y="8395370"/>
            <a:ext cx="2877561" cy="133514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500" y="5955241"/>
            <a:ext cx="2456901" cy="1206915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61" y="6003797"/>
            <a:ext cx="2554445" cy="119492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373" y="3919998"/>
            <a:ext cx="3548180" cy="1140051"/>
          </a:xfrm>
          <a:prstGeom prst="rect">
            <a:avLst/>
          </a:pr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CB746484-180B-A24D-A154-629CF589A7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Zoom</a:t>
            </a:r>
            <a:r>
              <a:rPr lang="ja-JP" altLang="en-US" dirty="0"/>
              <a:t>のウェブサイトからダウンロード</a:t>
            </a:r>
            <a:endParaRPr lang="en-US" altLang="ja-JP" dirty="0"/>
          </a:p>
          <a:p>
            <a:pPr lvl="1"/>
            <a:r>
              <a:rPr lang="ja-JP" altLang="en-US" dirty="0"/>
              <a:t>ご自身がお持ちの端末に対応したものをインストールしてください。</a:t>
            </a:r>
            <a:endParaRPr lang="en-US" altLang="ja-JP" dirty="0"/>
          </a:p>
          <a:p>
            <a:pPr marL="342900" lvl="1" indent="0">
              <a:buNone/>
            </a:pPr>
            <a:r>
              <a:rPr lang="en-US" altLang="ja-JP" dirty="0">
                <a:hlinkClick r:id="rId7"/>
              </a:rPr>
              <a:t>https://zoom.us/download#client_4meeting</a:t>
            </a:r>
            <a:endParaRPr lang="en-US" altLang="ja-JP" dirty="0"/>
          </a:p>
          <a:p>
            <a:r>
              <a:rPr kumimoji="1" lang="en-US" altLang="ja-JP" dirty="0"/>
              <a:t>PC</a:t>
            </a:r>
            <a:r>
              <a:rPr kumimoji="1" lang="ja-JP" altLang="en-US" dirty="0"/>
              <a:t>の場合</a:t>
            </a:r>
            <a:endParaRPr kumimoji="1" lang="en-US" altLang="ja-JP" dirty="0"/>
          </a:p>
          <a:p>
            <a:pPr lvl="1"/>
            <a:r>
              <a:rPr lang="ja-JP" altLang="en-US" dirty="0"/>
              <a:t>上記</a:t>
            </a:r>
            <a:r>
              <a:rPr kumimoji="1" lang="en-US" altLang="ja-JP" dirty="0"/>
              <a:t>URL</a:t>
            </a:r>
            <a:r>
              <a:rPr kumimoji="1" lang="ja-JP" altLang="en-US" dirty="0"/>
              <a:t>にアクセスし、「ミーティング用</a:t>
            </a:r>
            <a:r>
              <a:rPr kumimoji="1" lang="en-US" altLang="ja-JP" dirty="0"/>
              <a:t>Zoom</a:t>
            </a:r>
            <a:r>
              <a:rPr kumimoji="1" lang="ja-JP" altLang="en-US" dirty="0"/>
              <a:t>クライアント」からダウンロードしてください。</a:t>
            </a:r>
            <a:endParaRPr kumimoji="1" lang="en-US" altLang="ja-JP" dirty="0"/>
          </a:p>
          <a:p>
            <a:pPr lvl="2"/>
            <a:endParaRPr lang="en-US" altLang="ja-JP" dirty="0"/>
          </a:p>
          <a:p>
            <a:pPr marL="685800" lvl="2" indent="0">
              <a:buNone/>
            </a:pPr>
            <a:endParaRPr kumimoji="1" lang="en-US" altLang="ja-JP" dirty="0"/>
          </a:p>
          <a:p>
            <a:pPr lvl="1"/>
            <a:endParaRPr lang="en-US" altLang="ja-JP" dirty="0"/>
          </a:p>
          <a:p>
            <a:pPr lvl="1"/>
            <a:endParaRPr lang="en-US" altLang="ja-JP" dirty="0"/>
          </a:p>
          <a:p>
            <a:pPr marL="342900" lvl="1" indent="0">
              <a:buNone/>
            </a:pPr>
            <a:endParaRPr lang="en-US" altLang="ja-JP" dirty="0"/>
          </a:p>
          <a:p>
            <a:pPr lvl="1"/>
            <a:r>
              <a:rPr lang="ja-JP" altLang="en-US" dirty="0"/>
              <a:t>ダウンロードされたファイルをダブルクリックすると、アプリのインストールが始まります。</a:t>
            </a:r>
            <a:endParaRPr lang="en-US" altLang="ja-JP" dirty="0"/>
          </a:p>
          <a:p>
            <a:pPr lvl="1"/>
            <a:endParaRPr lang="en-US" altLang="ja-JP" dirty="0"/>
          </a:p>
          <a:p>
            <a:pPr lvl="1"/>
            <a:endParaRPr lang="en-US" altLang="ja-JP" dirty="0"/>
          </a:p>
          <a:p>
            <a:pPr lvl="1"/>
            <a:endParaRPr lang="en-US" altLang="ja-JP" dirty="0"/>
          </a:p>
          <a:p>
            <a:pPr lvl="1"/>
            <a:endParaRPr lang="en-US" altLang="ja-JP" dirty="0"/>
          </a:p>
          <a:p>
            <a:pPr lvl="1"/>
            <a:endParaRPr lang="en-US" altLang="ja-JP" dirty="0"/>
          </a:p>
          <a:p>
            <a:pPr lvl="1"/>
            <a:endParaRPr lang="en-US" altLang="ja-JP" dirty="0"/>
          </a:p>
          <a:p>
            <a:pPr lvl="1"/>
            <a:r>
              <a:rPr lang="ja-JP" altLang="en-US" dirty="0"/>
              <a:t>サインイン画面が表示されたらインストール完了です。</a:t>
            </a:r>
            <a:endParaRPr lang="en-US" altLang="ja-JP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E7E9581C-4E00-A242-AA2B-2D0BC5977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197200"/>
            <a:ext cx="6077231" cy="1068920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Zoom</a:t>
            </a:r>
            <a:r>
              <a:rPr kumimoji="1" lang="ja-JP" altLang="en-US" dirty="0"/>
              <a:t>アプリのインストール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xmlns="" id="{2DFFAC63-B128-854A-A443-05889C289EC0}"/>
              </a:ext>
            </a:extLst>
          </p:cNvPr>
          <p:cNvSpPr txBox="1"/>
          <p:nvPr/>
        </p:nvSpPr>
        <p:spPr>
          <a:xfrm>
            <a:off x="1270982" y="6046805"/>
            <a:ext cx="906450" cy="3157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Windows</a:t>
            </a:r>
            <a:endParaRPr kumimoji="1" lang="ja-JP" altLang="en-US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xmlns="" id="{6F339174-4A19-5C49-A94E-23A16D208B53}"/>
              </a:ext>
            </a:extLst>
          </p:cNvPr>
          <p:cNvSpPr txBox="1"/>
          <p:nvPr/>
        </p:nvSpPr>
        <p:spPr>
          <a:xfrm>
            <a:off x="398068" y="7219537"/>
            <a:ext cx="2667432" cy="1973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900" dirty="0">
                <a:solidFill>
                  <a:srgbClr val="173F64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https://zoom-japan.net/manual/pc/zoom-pc-app/</a:t>
            </a:r>
            <a:r>
              <a:rPr lang="ja-JP" altLang="en-US" sz="900">
                <a:solidFill>
                  <a:srgbClr val="173F64"/>
                </a:solidFill>
              </a:rPr>
              <a:t>　より引用</a:t>
            </a:r>
            <a:endParaRPr kumimoji="1" lang="ja-JP" altLang="en-US" sz="900">
              <a:solidFill>
                <a:srgbClr val="173F64"/>
              </a:solidFill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xmlns="" id="{34D9950F-9CA9-7B4D-9C61-DF4DCFA15EAF}"/>
              </a:ext>
            </a:extLst>
          </p:cNvPr>
          <p:cNvSpPr/>
          <p:nvPr/>
        </p:nvSpPr>
        <p:spPr>
          <a:xfrm>
            <a:off x="3812388" y="6665077"/>
            <a:ext cx="2432333" cy="493733"/>
          </a:xfrm>
          <a:prstGeom prst="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xmlns="" id="{8D76DB93-B06A-6E42-B0A5-D6D84F38A803}"/>
              </a:ext>
            </a:extLst>
          </p:cNvPr>
          <p:cNvSpPr txBox="1"/>
          <p:nvPr/>
        </p:nvSpPr>
        <p:spPr>
          <a:xfrm>
            <a:off x="4748077" y="6177175"/>
            <a:ext cx="504649" cy="3157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Mac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xmlns="" id="{CA497F40-D5DD-CD41-A22A-31FDBA517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AA25-75BE-B24A-894A-D2F98540D44F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158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373428D6-617E-4235-91AD-F7C86FF9F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600" dirty="0"/>
              <a:t>Zoom</a:t>
            </a:r>
            <a:r>
              <a:rPr kumimoji="1" lang="ja-JP" altLang="en-US" sz="3600" dirty="0"/>
              <a:t>アプリの更新</a:t>
            </a:r>
            <a:endParaRPr kumimoji="1" lang="ja-JP" altLang="en-US" sz="54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04443B2D-BF24-4F81-88D6-329A7CBF7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1487837"/>
            <a:ext cx="5915025" cy="913763"/>
          </a:xfrm>
        </p:spPr>
        <p:txBody>
          <a:bodyPr/>
          <a:lstStyle/>
          <a:p>
            <a:r>
              <a:rPr lang="ja-JP" altLang="en-US" dirty="0"/>
              <a:t>最新版の</a:t>
            </a:r>
            <a:r>
              <a:rPr lang="en-US" altLang="ja-JP" dirty="0"/>
              <a:t>Zoom</a:t>
            </a:r>
            <a:r>
              <a:rPr lang="ja-JP" altLang="en-US" dirty="0"/>
              <a:t>アプリをお使いください。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　下記の手順で最新版にアップデートできます。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xmlns="" id="{0A7ABC95-9326-42AC-B455-3BC7F152D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AA25-75BE-B24A-894A-D2F98540D44F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55" y="2670734"/>
            <a:ext cx="2963498" cy="222399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100" y="3640351"/>
            <a:ext cx="2963498" cy="2225368"/>
          </a:xfrm>
          <a:prstGeom prst="rect">
            <a:avLst/>
          </a:prstGeom>
        </p:spPr>
      </p:pic>
      <p:sp>
        <p:nvSpPr>
          <p:cNvPr id="10" name="円/楕円 9"/>
          <p:cNvSpPr/>
          <p:nvPr/>
        </p:nvSpPr>
        <p:spPr>
          <a:xfrm>
            <a:off x="3015129" y="2645468"/>
            <a:ext cx="329612" cy="3296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角丸四角形 11"/>
          <p:cNvSpPr/>
          <p:nvPr/>
        </p:nvSpPr>
        <p:spPr>
          <a:xfrm>
            <a:off x="4978200" y="4811686"/>
            <a:ext cx="942055" cy="26894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20" t="51159" b="34173"/>
          <a:stretch/>
        </p:blipFill>
        <p:spPr>
          <a:xfrm>
            <a:off x="3655673" y="5713761"/>
            <a:ext cx="3029575" cy="1209916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17" name="フリーフォーム 16"/>
          <p:cNvSpPr/>
          <p:nvPr/>
        </p:nvSpPr>
        <p:spPr>
          <a:xfrm>
            <a:off x="3391410" y="2904283"/>
            <a:ext cx="924486" cy="687367"/>
          </a:xfrm>
          <a:custGeom>
            <a:avLst/>
            <a:gdLst>
              <a:gd name="connsiteX0" fmla="*/ 0 w 1358152"/>
              <a:gd name="connsiteY0" fmla="*/ 0 h 981635"/>
              <a:gd name="connsiteX1" fmla="*/ 968188 w 1358152"/>
              <a:gd name="connsiteY1" fmla="*/ 255494 h 981635"/>
              <a:gd name="connsiteX2" fmla="*/ 1358152 w 1358152"/>
              <a:gd name="connsiteY2" fmla="*/ 981635 h 981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8152" h="981635">
                <a:moveTo>
                  <a:pt x="0" y="0"/>
                </a:moveTo>
                <a:cubicBezTo>
                  <a:pt x="370914" y="45944"/>
                  <a:pt x="741829" y="91888"/>
                  <a:pt x="968188" y="255494"/>
                </a:cubicBezTo>
                <a:cubicBezTo>
                  <a:pt x="1194547" y="419100"/>
                  <a:pt x="1276349" y="700367"/>
                  <a:pt x="1358152" y="981635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フリーフォーム 17"/>
          <p:cNvSpPr/>
          <p:nvPr/>
        </p:nvSpPr>
        <p:spPr>
          <a:xfrm flipH="1">
            <a:off x="4315895" y="5080629"/>
            <a:ext cx="576221" cy="550984"/>
          </a:xfrm>
          <a:custGeom>
            <a:avLst/>
            <a:gdLst>
              <a:gd name="connsiteX0" fmla="*/ 0 w 1358152"/>
              <a:gd name="connsiteY0" fmla="*/ 0 h 981635"/>
              <a:gd name="connsiteX1" fmla="*/ 968188 w 1358152"/>
              <a:gd name="connsiteY1" fmla="*/ 255494 h 981635"/>
              <a:gd name="connsiteX2" fmla="*/ 1358152 w 1358152"/>
              <a:gd name="connsiteY2" fmla="*/ 981635 h 981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8152" h="981635">
                <a:moveTo>
                  <a:pt x="0" y="0"/>
                </a:moveTo>
                <a:cubicBezTo>
                  <a:pt x="370914" y="45944"/>
                  <a:pt x="741829" y="91888"/>
                  <a:pt x="968188" y="255494"/>
                </a:cubicBezTo>
                <a:cubicBezTo>
                  <a:pt x="1194547" y="419100"/>
                  <a:pt x="1276349" y="700367"/>
                  <a:pt x="1358152" y="981635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428999" y="2518001"/>
            <a:ext cx="1500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アイコンをクリック</a:t>
            </a:r>
            <a:endParaRPr lang="en-US" sz="1400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422210" y="5294516"/>
            <a:ext cx="2305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「アップデートを確認」を選択</a:t>
            </a:r>
            <a:endParaRPr lang="en-US" sz="1400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03" y="6702494"/>
            <a:ext cx="3051532" cy="2436835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128403" y="9139329"/>
            <a:ext cx="3150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お使いの</a:t>
            </a:r>
            <a:r>
              <a:rPr lang="en-US" altLang="ja-JP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Zoom</a:t>
            </a:r>
            <a:r>
              <a:rPr lang="ja-JP" altLang="en-US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アプリが最新版で</a:t>
            </a:r>
            <a:endParaRPr lang="en-US" altLang="ja-JP" sz="1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ない場合，更新が開始されます．</a:t>
            </a:r>
            <a:endParaRPr lang="en-US" sz="1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93277" y="953195"/>
            <a:ext cx="38289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/>
              <a:t>すでに</a:t>
            </a:r>
            <a:r>
              <a:rPr lang="en-US" altLang="ja-JP" sz="1400" dirty="0"/>
              <a:t>Zoom</a:t>
            </a:r>
            <a:r>
              <a:rPr lang="ja-JP" altLang="en-US" sz="1400" dirty="0"/>
              <a:t>アプリをインストール済みの方へ</a:t>
            </a:r>
            <a:endParaRPr lang="en-US" sz="14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6413" y="7644214"/>
            <a:ext cx="2628150" cy="888655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3179935" y="792091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/>
              <a:t>または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076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図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516" y="6224677"/>
            <a:ext cx="3089943" cy="2554249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E7E9581C-4E00-A242-AA2B-2D0BC5977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197200"/>
            <a:ext cx="6077231" cy="1068920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Zoom</a:t>
            </a:r>
            <a:r>
              <a:rPr kumimoji="1" lang="ja-JP" altLang="en-US" dirty="0"/>
              <a:t>の使用準備：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スピーカー（イヤホン等）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xmlns="" id="{CA497F40-D5DD-CD41-A22A-31FDBA517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AA25-75BE-B24A-894A-D2F98540D44F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8" y="1843955"/>
            <a:ext cx="2553560" cy="2120696"/>
          </a:xfrm>
          <a:prstGeom prst="rect">
            <a:avLst/>
          </a:prstGeom>
        </p:spPr>
      </p:pic>
      <p:sp>
        <p:nvSpPr>
          <p:cNvPr id="22" name="円/楕円 21"/>
          <p:cNvSpPr/>
          <p:nvPr/>
        </p:nvSpPr>
        <p:spPr>
          <a:xfrm>
            <a:off x="2603793" y="2102035"/>
            <a:ext cx="192655" cy="1926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42887" y="1423546"/>
            <a:ext cx="40084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Zoom</a:t>
            </a:r>
            <a:r>
              <a:rPr lang="ja-JP" altLang="en-US" sz="1400" dirty="0"/>
              <a:t>アプリを起動して「設定」画面を呼び出す</a:t>
            </a:r>
            <a:endParaRPr lang="en-US" sz="1400" dirty="0"/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945" y="2451161"/>
            <a:ext cx="2743515" cy="2267880"/>
          </a:xfrm>
          <a:prstGeom prst="rect">
            <a:avLst/>
          </a:prstGeom>
        </p:spPr>
      </p:pic>
      <p:sp>
        <p:nvSpPr>
          <p:cNvPr id="26" name="テキスト ボックス 25"/>
          <p:cNvSpPr txBox="1"/>
          <p:nvPr/>
        </p:nvSpPr>
        <p:spPr>
          <a:xfrm>
            <a:off x="4105189" y="3023388"/>
            <a:ext cx="2698175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ja-JP" altLang="en-US" sz="1400" dirty="0"/>
              <a:t>「オーディオ」をクリックして</a:t>
            </a:r>
            <a:endParaRPr lang="en-US" altLang="ja-JP" sz="1400" dirty="0"/>
          </a:p>
          <a:p>
            <a:pPr algn="ctr"/>
            <a:r>
              <a:rPr lang="ja-JP" altLang="en-US" sz="1400" dirty="0"/>
              <a:t>音声設定画面を呼び出す</a:t>
            </a:r>
            <a:endParaRPr lang="en-US" sz="1400" dirty="0"/>
          </a:p>
        </p:txBody>
      </p:sp>
      <p:sp>
        <p:nvSpPr>
          <p:cNvPr id="27" name="角丸四角形 26"/>
          <p:cNvSpPr/>
          <p:nvPr/>
        </p:nvSpPr>
        <p:spPr>
          <a:xfrm>
            <a:off x="3569437" y="2792104"/>
            <a:ext cx="558794" cy="18378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図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74" y="4438173"/>
            <a:ext cx="2757502" cy="2279442"/>
          </a:xfrm>
          <a:prstGeom prst="rect">
            <a:avLst/>
          </a:prstGeom>
        </p:spPr>
      </p:pic>
      <p:sp>
        <p:nvSpPr>
          <p:cNvPr id="32" name="角丸四角形 31"/>
          <p:cNvSpPr/>
          <p:nvPr/>
        </p:nvSpPr>
        <p:spPr>
          <a:xfrm>
            <a:off x="1717486" y="4654342"/>
            <a:ext cx="1281414" cy="24466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965913" y="4931699"/>
            <a:ext cx="3416320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1400" dirty="0"/>
              <a:t>必要に応じて使用するスピーカー</a:t>
            </a:r>
            <a:endParaRPr lang="en-US" altLang="ja-JP" sz="1400" dirty="0"/>
          </a:p>
          <a:p>
            <a:r>
              <a:rPr lang="ja-JP" altLang="en-US" sz="1400" dirty="0"/>
              <a:t>（イヤホンなど）を選択</a:t>
            </a:r>
            <a:endParaRPr lang="en-US" altLang="ja-JP" sz="1400" dirty="0"/>
          </a:p>
          <a:p>
            <a:r>
              <a:rPr lang="en-US" altLang="ja-JP" sz="1400" dirty="0"/>
              <a:t>※</a:t>
            </a:r>
            <a:r>
              <a:rPr lang="ja-JP" altLang="en-US" sz="1400" dirty="0"/>
              <a:t>イヤホンやヘッドセット（イヤホン＆</a:t>
            </a:r>
            <a:endParaRPr lang="en-US" altLang="ja-JP" sz="1400" dirty="0"/>
          </a:p>
          <a:p>
            <a:r>
              <a:rPr lang="ja-JP" altLang="en-US" sz="1400" dirty="0"/>
              <a:t>　マイク）の使用をお勧めします．</a:t>
            </a:r>
            <a:endParaRPr lang="en-US" sz="1400" dirty="0"/>
          </a:p>
        </p:txBody>
      </p:sp>
      <p:sp>
        <p:nvSpPr>
          <p:cNvPr id="38" name="角丸四角形 37"/>
          <p:cNvSpPr/>
          <p:nvPr/>
        </p:nvSpPr>
        <p:spPr>
          <a:xfrm>
            <a:off x="4241566" y="6442487"/>
            <a:ext cx="656701" cy="24466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フリーフォーム 40"/>
          <p:cNvSpPr/>
          <p:nvPr/>
        </p:nvSpPr>
        <p:spPr>
          <a:xfrm flipH="1">
            <a:off x="2913244" y="3964651"/>
            <a:ext cx="537361" cy="415757"/>
          </a:xfrm>
          <a:custGeom>
            <a:avLst/>
            <a:gdLst>
              <a:gd name="connsiteX0" fmla="*/ 0 w 219075"/>
              <a:gd name="connsiteY0" fmla="*/ 0 h 152400"/>
              <a:gd name="connsiteX1" fmla="*/ 161925 w 219075"/>
              <a:gd name="connsiteY1" fmla="*/ 38100 h 152400"/>
              <a:gd name="connsiteX2" fmla="*/ 219075 w 219075"/>
              <a:gd name="connsiteY2" fmla="*/ 1524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9075" h="152400">
                <a:moveTo>
                  <a:pt x="0" y="0"/>
                </a:moveTo>
                <a:cubicBezTo>
                  <a:pt x="62706" y="6350"/>
                  <a:pt x="125413" y="12700"/>
                  <a:pt x="161925" y="38100"/>
                </a:cubicBezTo>
                <a:cubicBezTo>
                  <a:pt x="198437" y="63500"/>
                  <a:pt x="208756" y="107950"/>
                  <a:pt x="219075" y="152400"/>
                </a:cubicBezTo>
              </a:path>
            </a:pathLst>
          </a:custGeom>
          <a:noFill/>
          <a:ln w="22225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1739581" y="6862065"/>
            <a:ext cx="2518638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1400" dirty="0"/>
              <a:t>スピーカーのテスト</a:t>
            </a:r>
            <a:endParaRPr lang="en-US" altLang="ja-JP" sz="1400" dirty="0"/>
          </a:p>
          <a:p>
            <a:r>
              <a:rPr lang="ja-JP" altLang="en-US" sz="1400" dirty="0"/>
              <a:t>音声が聞こえるかどうか確認</a:t>
            </a:r>
            <a:endParaRPr lang="en-US" altLang="ja-JP" sz="1400" dirty="0"/>
          </a:p>
          <a:p>
            <a:r>
              <a:rPr lang="ja-JP" altLang="en-US" sz="1400" dirty="0"/>
              <a:t>（確認用の音声が流れます）</a:t>
            </a:r>
            <a:endParaRPr lang="en-US" sz="1400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3082408" y="2075717"/>
            <a:ext cx="180049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ja-JP" altLang="en-US" sz="1400" dirty="0"/>
              <a:t>をクリック／タップ</a:t>
            </a:r>
            <a:endParaRPr lang="en-US" sz="1400" dirty="0"/>
          </a:p>
        </p:txBody>
      </p:sp>
      <p:pic>
        <p:nvPicPr>
          <p:cNvPr id="47" name="図 4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74" t="14671" r="1913" b="81897"/>
          <a:stretch/>
        </p:blipFill>
        <p:spPr>
          <a:xfrm>
            <a:off x="2855448" y="2003423"/>
            <a:ext cx="341192" cy="37221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8" name="フリーフォーム 47"/>
          <p:cNvSpPr/>
          <p:nvPr/>
        </p:nvSpPr>
        <p:spPr>
          <a:xfrm>
            <a:off x="4844164" y="2196982"/>
            <a:ext cx="219075" cy="241115"/>
          </a:xfrm>
          <a:custGeom>
            <a:avLst/>
            <a:gdLst>
              <a:gd name="connsiteX0" fmla="*/ 0 w 219075"/>
              <a:gd name="connsiteY0" fmla="*/ 0 h 152400"/>
              <a:gd name="connsiteX1" fmla="*/ 161925 w 219075"/>
              <a:gd name="connsiteY1" fmla="*/ 38100 h 152400"/>
              <a:gd name="connsiteX2" fmla="*/ 219075 w 219075"/>
              <a:gd name="connsiteY2" fmla="*/ 1524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9075" h="152400">
                <a:moveTo>
                  <a:pt x="0" y="0"/>
                </a:moveTo>
                <a:cubicBezTo>
                  <a:pt x="62706" y="6350"/>
                  <a:pt x="125413" y="12700"/>
                  <a:pt x="161925" y="38100"/>
                </a:cubicBezTo>
                <a:cubicBezTo>
                  <a:pt x="198437" y="63500"/>
                  <a:pt x="208756" y="107950"/>
                  <a:pt x="219075" y="152400"/>
                </a:cubicBezTo>
              </a:path>
            </a:pathLst>
          </a:custGeom>
          <a:noFill/>
          <a:ln w="22225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872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図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518" y="6217753"/>
            <a:ext cx="3103930" cy="2565812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E7E9581C-4E00-A242-AA2B-2D0BC5977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197200"/>
            <a:ext cx="6077231" cy="1068920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Zoom</a:t>
            </a:r>
            <a:r>
              <a:rPr kumimoji="1" lang="ja-JP" altLang="en-US" dirty="0"/>
              <a:t>の使用準備：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マイク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xmlns="" id="{CA497F40-D5DD-CD41-A22A-31FDBA517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AA25-75BE-B24A-894A-D2F98540D44F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8" y="1843955"/>
            <a:ext cx="2553560" cy="2120696"/>
          </a:xfrm>
          <a:prstGeom prst="rect">
            <a:avLst/>
          </a:prstGeom>
        </p:spPr>
      </p:pic>
      <p:sp>
        <p:nvSpPr>
          <p:cNvPr id="22" name="円/楕円 21"/>
          <p:cNvSpPr/>
          <p:nvPr/>
        </p:nvSpPr>
        <p:spPr>
          <a:xfrm>
            <a:off x="2603793" y="2102035"/>
            <a:ext cx="192655" cy="1926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42887" y="1423546"/>
            <a:ext cx="40084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Zoom</a:t>
            </a:r>
            <a:r>
              <a:rPr lang="ja-JP" altLang="en-US" sz="1400" dirty="0"/>
              <a:t>アプリを起動して「設定」画面を呼び出す</a:t>
            </a:r>
            <a:endParaRPr lang="en-US" sz="1400" dirty="0"/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945" y="2451161"/>
            <a:ext cx="2743515" cy="2267880"/>
          </a:xfrm>
          <a:prstGeom prst="rect">
            <a:avLst/>
          </a:prstGeom>
        </p:spPr>
      </p:pic>
      <p:sp>
        <p:nvSpPr>
          <p:cNvPr id="26" name="テキスト ボックス 25"/>
          <p:cNvSpPr txBox="1"/>
          <p:nvPr/>
        </p:nvSpPr>
        <p:spPr>
          <a:xfrm>
            <a:off x="4105189" y="3023388"/>
            <a:ext cx="2698175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ja-JP" altLang="en-US" sz="1400" dirty="0"/>
              <a:t>「オーディオ」をクリックして</a:t>
            </a:r>
            <a:endParaRPr lang="en-US" altLang="ja-JP" sz="1400" dirty="0"/>
          </a:p>
          <a:p>
            <a:pPr algn="ctr"/>
            <a:r>
              <a:rPr lang="ja-JP" altLang="en-US" sz="1400" dirty="0"/>
              <a:t>音声設定画面を呼び出す</a:t>
            </a:r>
            <a:endParaRPr lang="en-US" sz="1400" dirty="0"/>
          </a:p>
        </p:txBody>
      </p:sp>
      <p:sp>
        <p:nvSpPr>
          <p:cNvPr id="27" name="角丸四角形 26"/>
          <p:cNvSpPr/>
          <p:nvPr/>
        </p:nvSpPr>
        <p:spPr>
          <a:xfrm>
            <a:off x="3569437" y="2792104"/>
            <a:ext cx="558794" cy="18378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図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74" y="4438173"/>
            <a:ext cx="2757502" cy="2279442"/>
          </a:xfrm>
          <a:prstGeom prst="rect">
            <a:avLst/>
          </a:prstGeom>
        </p:spPr>
      </p:pic>
      <p:sp>
        <p:nvSpPr>
          <p:cNvPr id="32" name="角丸四角形 31"/>
          <p:cNvSpPr/>
          <p:nvPr/>
        </p:nvSpPr>
        <p:spPr>
          <a:xfrm>
            <a:off x="1707125" y="5164084"/>
            <a:ext cx="1281414" cy="24466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3041292" y="5216857"/>
            <a:ext cx="3057247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1400" dirty="0"/>
              <a:t>必要に応じて使用するマイクを選択</a:t>
            </a:r>
            <a:endParaRPr lang="en-US" sz="1400" dirty="0"/>
          </a:p>
        </p:txBody>
      </p:sp>
      <p:sp>
        <p:nvSpPr>
          <p:cNvPr id="38" name="角丸四角形 37"/>
          <p:cNvSpPr/>
          <p:nvPr/>
        </p:nvSpPr>
        <p:spPr>
          <a:xfrm>
            <a:off x="4241564" y="7023951"/>
            <a:ext cx="656701" cy="24466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フリーフォーム 40"/>
          <p:cNvSpPr/>
          <p:nvPr/>
        </p:nvSpPr>
        <p:spPr>
          <a:xfrm flipH="1">
            <a:off x="2913244" y="3964651"/>
            <a:ext cx="537361" cy="415757"/>
          </a:xfrm>
          <a:custGeom>
            <a:avLst/>
            <a:gdLst>
              <a:gd name="connsiteX0" fmla="*/ 0 w 219075"/>
              <a:gd name="connsiteY0" fmla="*/ 0 h 152400"/>
              <a:gd name="connsiteX1" fmla="*/ 161925 w 219075"/>
              <a:gd name="connsiteY1" fmla="*/ 38100 h 152400"/>
              <a:gd name="connsiteX2" fmla="*/ 219075 w 219075"/>
              <a:gd name="connsiteY2" fmla="*/ 1524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9075" h="152400">
                <a:moveTo>
                  <a:pt x="0" y="0"/>
                </a:moveTo>
                <a:cubicBezTo>
                  <a:pt x="62706" y="6350"/>
                  <a:pt x="125413" y="12700"/>
                  <a:pt x="161925" y="38100"/>
                </a:cubicBezTo>
                <a:cubicBezTo>
                  <a:pt x="198437" y="63500"/>
                  <a:pt x="208756" y="107950"/>
                  <a:pt x="219075" y="152400"/>
                </a:cubicBezTo>
              </a:path>
            </a:pathLst>
          </a:custGeom>
          <a:noFill/>
          <a:ln w="22225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202455" y="7268619"/>
            <a:ext cx="3986989" cy="11695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1400" dirty="0"/>
              <a:t>マイクのテスト</a:t>
            </a:r>
            <a:endParaRPr lang="en-US" altLang="ja-JP" sz="1400" dirty="0"/>
          </a:p>
          <a:p>
            <a:pPr marL="342900" indent="-342900">
              <a:buAutoNum type="arabicParenR"/>
            </a:pPr>
            <a:r>
              <a:rPr lang="ja-JP" altLang="en-US" sz="1400" dirty="0"/>
              <a:t>「マイクのテスト」をクリックし録音</a:t>
            </a:r>
            <a:endParaRPr lang="en-US" altLang="ja-JP" sz="1400" dirty="0"/>
          </a:p>
          <a:p>
            <a:r>
              <a:rPr lang="ja-JP" altLang="en-US" sz="1400" dirty="0"/>
              <a:t>　開始（「レコーディング」になる）</a:t>
            </a:r>
            <a:endParaRPr lang="en-US" altLang="ja-JP" sz="1400" dirty="0"/>
          </a:p>
          <a:p>
            <a:r>
              <a:rPr lang="en-US" sz="1400" dirty="0"/>
              <a:t>2) </a:t>
            </a:r>
            <a:r>
              <a:rPr lang="en-US" altLang="ja-JP" sz="1400" dirty="0"/>
              <a:t>5</a:t>
            </a:r>
            <a:r>
              <a:rPr lang="ja-JP" altLang="en-US" sz="1400" dirty="0"/>
              <a:t>秒間の録音後，音声が再生される．</a:t>
            </a:r>
            <a:endParaRPr lang="en-US" altLang="ja-JP" sz="1400" dirty="0"/>
          </a:p>
          <a:p>
            <a:r>
              <a:rPr lang="ja-JP" altLang="en-US" sz="1400" dirty="0"/>
              <a:t>　マイクテスト時の音声が正常に聞こえれば</a:t>
            </a:r>
            <a:r>
              <a:rPr lang="en-US" altLang="ja-JP" sz="1400" dirty="0"/>
              <a:t>OK</a:t>
            </a:r>
            <a:endParaRPr lang="en-US" sz="14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082408" y="2075717"/>
            <a:ext cx="180049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ja-JP" altLang="en-US" sz="1400" dirty="0"/>
              <a:t>をクリック／タップ</a:t>
            </a:r>
            <a:endParaRPr lang="en-US" sz="1400" dirty="0"/>
          </a:p>
        </p:txBody>
      </p:sp>
      <p:pic>
        <p:nvPicPr>
          <p:cNvPr id="34" name="図 3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74" t="14671" r="1913" b="81897"/>
          <a:stretch/>
        </p:blipFill>
        <p:spPr>
          <a:xfrm>
            <a:off x="2855448" y="2003423"/>
            <a:ext cx="341192" cy="37221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6" name="フリーフォーム 35"/>
          <p:cNvSpPr/>
          <p:nvPr/>
        </p:nvSpPr>
        <p:spPr>
          <a:xfrm>
            <a:off x="4844164" y="2196982"/>
            <a:ext cx="219075" cy="241115"/>
          </a:xfrm>
          <a:custGeom>
            <a:avLst/>
            <a:gdLst>
              <a:gd name="connsiteX0" fmla="*/ 0 w 219075"/>
              <a:gd name="connsiteY0" fmla="*/ 0 h 152400"/>
              <a:gd name="connsiteX1" fmla="*/ 161925 w 219075"/>
              <a:gd name="connsiteY1" fmla="*/ 38100 h 152400"/>
              <a:gd name="connsiteX2" fmla="*/ 219075 w 219075"/>
              <a:gd name="connsiteY2" fmla="*/ 1524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9075" h="152400">
                <a:moveTo>
                  <a:pt x="0" y="0"/>
                </a:moveTo>
                <a:cubicBezTo>
                  <a:pt x="62706" y="6350"/>
                  <a:pt x="125413" y="12700"/>
                  <a:pt x="161925" y="38100"/>
                </a:cubicBezTo>
                <a:cubicBezTo>
                  <a:pt x="198437" y="63500"/>
                  <a:pt x="208756" y="107950"/>
                  <a:pt x="219075" y="152400"/>
                </a:cubicBezTo>
              </a:path>
            </a:pathLst>
          </a:custGeom>
          <a:noFill/>
          <a:ln w="22225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747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74" y="4438174"/>
            <a:ext cx="2757502" cy="2279442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E7E9581C-4E00-A242-AA2B-2D0BC5977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197200"/>
            <a:ext cx="6077231" cy="1068920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Zoom</a:t>
            </a:r>
            <a:r>
              <a:rPr kumimoji="1" lang="ja-JP" altLang="en-US" dirty="0"/>
              <a:t>の使用準備：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カメラ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xmlns="" id="{CA497F40-D5DD-CD41-A22A-31FDBA517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AA25-75BE-B24A-894A-D2F98540D44F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8" y="1843955"/>
            <a:ext cx="2553560" cy="2120696"/>
          </a:xfrm>
          <a:prstGeom prst="rect">
            <a:avLst/>
          </a:prstGeom>
        </p:spPr>
      </p:pic>
      <p:sp>
        <p:nvSpPr>
          <p:cNvPr id="22" name="円/楕円 21"/>
          <p:cNvSpPr/>
          <p:nvPr/>
        </p:nvSpPr>
        <p:spPr>
          <a:xfrm>
            <a:off x="2603793" y="2102035"/>
            <a:ext cx="192655" cy="1926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082408" y="2075717"/>
            <a:ext cx="180049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ja-JP" altLang="en-US" sz="1400" dirty="0"/>
              <a:t>をクリック／タップ</a:t>
            </a:r>
            <a:endParaRPr lang="en-US" sz="1400" dirty="0"/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74" t="14671" r="1913" b="81897"/>
          <a:stretch/>
        </p:blipFill>
        <p:spPr>
          <a:xfrm>
            <a:off x="2855448" y="2003423"/>
            <a:ext cx="341192" cy="37221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6" name="テキスト ボックス 15"/>
          <p:cNvSpPr txBox="1"/>
          <p:nvPr/>
        </p:nvSpPr>
        <p:spPr>
          <a:xfrm>
            <a:off x="242887" y="1423546"/>
            <a:ext cx="40084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Zoom</a:t>
            </a:r>
            <a:r>
              <a:rPr lang="ja-JP" altLang="en-US" sz="1400" dirty="0"/>
              <a:t>アプリを起動して「設定」画面を呼び出す</a:t>
            </a:r>
            <a:endParaRPr lang="en-US" sz="1400" dirty="0"/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945" y="2451161"/>
            <a:ext cx="2743515" cy="2267880"/>
          </a:xfrm>
          <a:prstGeom prst="rect">
            <a:avLst/>
          </a:prstGeom>
        </p:spPr>
      </p:pic>
      <p:sp>
        <p:nvSpPr>
          <p:cNvPr id="26" name="テキスト ボックス 25"/>
          <p:cNvSpPr txBox="1"/>
          <p:nvPr/>
        </p:nvSpPr>
        <p:spPr>
          <a:xfrm>
            <a:off x="3943818" y="3023388"/>
            <a:ext cx="2877711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ja-JP" altLang="en-US" sz="1400" dirty="0"/>
              <a:t>「ビデオ」をクリックして</a:t>
            </a:r>
            <a:endParaRPr lang="en-US" altLang="ja-JP" sz="1400" dirty="0"/>
          </a:p>
          <a:p>
            <a:pPr algn="ctr"/>
            <a:r>
              <a:rPr lang="ja-JP" altLang="en-US" sz="1400" dirty="0"/>
              <a:t>カメラ・映像設定画面を呼び出す</a:t>
            </a:r>
            <a:endParaRPr lang="en-US" sz="1400" dirty="0"/>
          </a:p>
        </p:txBody>
      </p:sp>
      <p:sp>
        <p:nvSpPr>
          <p:cNvPr id="27" name="角丸四角形 26"/>
          <p:cNvSpPr/>
          <p:nvPr/>
        </p:nvSpPr>
        <p:spPr>
          <a:xfrm>
            <a:off x="3581945" y="2690296"/>
            <a:ext cx="558794" cy="18378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角丸四角形 31"/>
          <p:cNvSpPr/>
          <p:nvPr/>
        </p:nvSpPr>
        <p:spPr>
          <a:xfrm>
            <a:off x="1203944" y="5545218"/>
            <a:ext cx="1281414" cy="24466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603793" y="5609148"/>
            <a:ext cx="341632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1400" dirty="0"/>
              <a:t>必要に応じて使用するカメラを選択し，</a:t>
            </a:r>
            <a:endParaRPr lang="en-US" altLang="ja-JP" sz="1400" dirty="0"/>
          </a:p>
          <a:p>
            <a:r>
              <a:rPr lang="ja-JP" altLang="en-US" sz="1400" dirty="0"/>
              <a:t>正常に映るかどうか確認</a:t>
            </a:r>
            <a:endParaRPr lang="en-US" sz="1400" dirty="0"/>
          </a:p>
        </p:txBody>
      </p:sp>
      <p:sp>
        <p:nvSpPr>
          <p:cNvPr id="40" name="フリーフォーム 39"/>
          <p:cNvSpPr/>
          <p:nvPr/>
        </p:nvSpPr>
        <p:spPr>
          <a:xfrm>
            <a:off x="4844164" y="2196982"/>
            <a:ext cx="219075" cy="241115"/>
          </a:xfrm>
          <a:custGeom>
            <a:avLst/>
            <a:gdLst>
              <a:gd name="connsiteX0" fmla="*/ 0 w 219075"/>
              <a:gd name="connsiteY0" fmla="*/ 0 h 152400"/>
              <a:gd name="connsiteX1" fmla="*/ 161925 w 219075"/>
              <a:gd name="connsiteY1" fmla="*/ 38100 h 152400"/>
              <a:gd name="connsiteX2" fmla="*/ 219075 w 219075"/>
              <a:gd name="connsiteY2" fmla="*/ 1524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9075" h="152400">
                <a:moveTo>
                  <a:pt x="0" y="0"/>
                </a:moveTo>
                <a:cubicBezTo>
                  <a:pt x="62706" y="6350"/>
                  <a:pt x="125413" y="12700"/>
                  <a:pt x="161925" y="38100"/>
                </a:cubicBezTo>
                <a:cubicBezTo>
                  <a:pt x="198437" y="63500"/>
                  <a:pt x="208756" y="107950"/>
                  <a:pt x="219075" y="152400"/>
                </a:cubicBezTo>
              </a:path>
            </a:pathLst>
          </a:custGeom>
          <a:noFill/>
          <a:ln w="22225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フリーフォーム 40"/>
          <p:cNvSpPr/>
          <p:nvPr/>
        </p:nvSpPr>
        <p:spPr>
          <a:xfrm flipH="1">
            <a:off x="2913244" y="3964651"/>
            <a:ext cx="537361" cy="415757"/>
          </a:xfrm>
          <a:custGeom>
            <a:avLst/>
            <a:gdLst>
              <a:gd name="connsiteX0" fmla="*/ 0 w 219075"/>
              <a:gd name="connsiteY0" fmla="*/ 0 h 152400"/>
              <a:gd name="connsiteX1" fmla="*/ 161925 w 219075"/>
              <a:gd name="connsiteY1" fmla="*/ 38100 h 152400"/>
              <a:gd name="connsiteX2" fmla="*/ 219075 w 219075"/>
              <a:gd name="connsiteY2" fmla="*/ 1524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9075" h="152400">
                <a:moveTo>
                  <a:pt x="0" y="0"/>
                </a:moveTo>
                <a:cubicBezTo>
                  <a:pt x="62706" y="6350"/>
                  <a:pt x="125413" y="12700"/>
                  <a:pt x="161925" y="38100"/>
                </a:cubicBezTo>
                <a:cubicBezTo>
                  <a:pt x="198437" y="63500"/>
                  <a:pt x="208756" y="107950"/>
                  <a:pt x="219075" y="152400"/>
                </a:cubicBezTo>
              </a:path>
            </a:pathLst>
          </a:custGeom>
          <a:noFill/>
          <a:ln w="22225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0963" y="7036377"/>
            <a:ext cx="581441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1200" dirty="0"/>
              <a:t>※</a:t>
            </a:r>
            <a:r>
              <a:rPr lang="ja-JP" altLang="en-US" sz="1200" dirty="0"/>
              <a:t>カメラ・映像について</a:t>
            </a:r>
            <a:endParaRPr lang="en-US" altLang="ja-JP" sz="1200" dirty="0"/>
          </a:p>
          <a:p>
            <a:r>
              <a:rPr lang="ja-JP" altLang="en-US" sz="1200" dirty="0"/>
              <a:t>　＊ネットワーク通信量を抑えるため，基本的にはカメラを</a:t>
            </a:r>
            <a:r>
              <a:rPr lang="en-US" altLang="ja-JP" sz="1200" dirty="0"/>
              <a:t>OFF</a:t>
            </a:r>
            <a:r>
              <a:rPr lang="ja-JP" altLang="en-US" sz="1200" dirty="0"/>
              <a:t>にしてください．</a:t>
            </a:r>
            <a:endParaRPr lang="en-US" altLang="ja-JP" sz="1200" dirty="0"/>
          </a:p>
          <a:p>
            <a:r>
              <a:rPr lang="ja-JP" altLang="en-US" sz="1200" dirty="0"/>
              <a:t>　＊バーチャル背景を使用する場合，動画ではなく静止画をお使いください．</a:t>
            </a:r>
            <a:endParaRPr lang="en-US" altLang="ja-JP" sz="1200" dirty="0"/>
          </a:p>
        </p:txBody>
      </p:sp>
    </p:spTree>
    <p:extLst>
      <p:ext uri="{BB962C8B-B14F-4D97-AF65-F5344CB8AC3E}">
        <p14:creationId xmlns:p14="http://schemas.microsoft.com/office/powerpoint/2010/main" val="3519119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68DF8B68-50C0-4740-A322-DF8CC5BB0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会場（</a:t>
            </a:r>
            <a:r>
              <a:rPr kumimoji="1" lang="en-US" altLang="ja-JP" dirty="0"/>
              <a:t>Zoom</a:t>
            </a:r>
            <a:r>
              <a:rPr kumimoji="1" lang="ja-JP" altLang="en-US" dirty="0"/>
              <a:t>ミーティング）への入室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xmlns="" id="{EA9F2F90-3636-EA49-B56A-92E67E504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AA25-75BE-B24A-894A-D2F98540D44F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30856" y="1475050"/>
            <a:ext cx="40174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ja-JP" altLang="en-US" dirty="0"/>
              <a:t>会場の</a:t>
            </a:r>
            <a:r>
              <a:rPr lang="en-US" altLang="ja-JP" dirty="0"/>
              <a:t>URL</a:t>
            </a:r>
            <a:r>
              <a:rPr lang="ja-JP" altLang="en-US" dirty="0"/>
              <a:t>をクリック／タップ</a:t>
            </a:r>
            <a:endParaRPr lang="en-US" altLang="ja-JP" dirty="0"/>
          </a:p>
          <a:p>
            <a:r>
              <a:rPr lang="ja-JP" altLang="en-US" dirty="0"/>
              <a:t>　（またはブラウザの</a:t>
            </a:r>
            <a:r>
              <a:rPr lang="en-US" altLang="ja-JP" dirty="0"/>
              <a:t>URL</a:t>
            </a:r>
            <a:r>
              <a:rPr lang="ja-JP" altLang="en-US" dirty="0"/>
              <a:t>欄に入力）</a:t>
            </a:r>
            <a:endParaRPr 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71487" y="2126509"/>
            <a:ext cx="55162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→</a:t>
            </a:r>
            <a:r>
              <a:rPr lang="en-US" altLang="ja-JP" dirty="0"/>
              <a:t>Zoom</a:t>
            </a:r>
            <a:r>
              <a:rPr lang="ja-JP" altLang="en-US" dirty="0"/>
              <a:t>アプリが起動します．</a:t>
            </a:r>
            <a:endParaRPr lang="en-US" altLang="ja-JP" dirty="0"/>
          </a:p>
          <a:p>
            <a:r>
              <a:rPr lang="ja-JP" altLang="en-US" dirty="0"/>
              <a:t>　</a:t>
            </a:r>
            <a:r>
              <a:rPr lang="en-US" dirty="0"/>
              <a:t>URL</a:t>
            </a:r>
            <a:r>
              <a:rPr lang="ja-JP" altLang="en-US" dirty="0"/>
              <a:t>の例：</a:t>
            </a:r>
            <a:endParaRPr lang="en-US" altLang="ja-JP" dirty="0"/>
          </a:p>
          <a:p>
            <a:r>
              <a:rPr lang="ja-JP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　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https://us04web.zoom.us/j/01234567890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30856" y="5825912"/>
            <a:ext cx="4397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ja-JP" altLang="en-US" dirty="0"/>
              <a:t>ミーティングパスコードを入力します</a:t>
            </a:r>
            <a:endParaRPr lang="en-US" dirty="0"/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29" y="3139454"/>
            <a:ext cx="3423401" cy="2452715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" y="6623409"/>
            <a:ext cx="3019611" cy="2767977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>
            <a:off x="380897" y="6216892"/>
            <a:ext cx="5724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パスコードは，大会参加登録者に別途お知らせします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602251" y="7613512"/>
            <a:ext cx="305724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①パスコード入力</a:t>
            </a:r>
            <a:endParaRPr lang="en-US" altLang="ja-JP" sz="1600" dirty="0"/>
          </a:p>
          <a:p>
            <a:r>
              <a:rPr lang="ja-JP" altLang="en-US" sz="1600" dirty="0"/>
              <a:t>②「ミーティングに参加する」</a:t>
            </a:r>
            <a:endParaRPr lang="en-US" altLang="ja-JP" sz="1600" dirty="0"/>
          </a:p>
          <a:p>
            <a:r>
              <a:rPr lang="ja-JP" altLang="en-US" sz="1600" dirty="0"/>
              <a:t>　をクリック／タップ</a:t>
            </a:r>
            <a:endParaRPr lang="en-US" sz="16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186753" y="751298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①</a:t>
            </a:r>
            <a:endParaRPr 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183187" y="911338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5995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スリップストリーム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6399</TotalTime>
  <Words>1683</Words>
  <Application>Microsoft Office PowerPoint</Application>
  <PresentationFormat>A4 210 x 297 mm</PresentationFormat>
  <Paragraphs>301</Paragraphs>
  <Slides>20</Slides>
  <Notes>11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30" baseType="lpstr">
      <vt:lpstr>ＭＳ Ｐゴシック</vt:lpstr>
      <vt:lpstr>source sans pro</vt:lpstr>
      <vt:lpstr>Meiryo</vt:lpstr>
      <vt:lpstr>游ゴシック</vt:lpstr>
      <vt:lpstr>Arial</vt:lpstr>
      <vt:lpstr>Calibri</vt:lpstr>
      <vt:lpstr>Courier New</vt:lpstr>
      <vt:lpstr>Wingdings</vt:lpstr>
      <vt:lpstr>Office テーマ</vt:lpstr>
      <vt:lpstr>Image</vt:lpstr>
      <vt:lpstr> Zoomのインストール、基本操作の説明マニュアル  ～聴衆用～</vt:lpstr>
      <vt:lpstr>目次</vt:lpstr>
      <vt:lpstr>PowerPoint プレゼンテーション</vt:lpstr>
      <vt:lpstr>Zoomアプリのインストール</vt:lpstr>
      <vt:lpstr>Zoomアプリの更新</vt:lpstr>
      <vt:lpstr>Zoomの使用準備： スピーカー（イヤホン等）</vt:lpstr>
      <vt:lpstr>Zoomの使用準備： マイク</vt:lpstr>
      <vt:lpstr>Zoomの使用準備： カメラ</vt:lpstr>
      <vt:lpstr>会場（Zoomミーティング）への入室</vt:lpstr>
      <vt:lpstr>会場（Zoomミーティング）への入室</vt:lpstr>
      <vt:lpstr>Zoomの基本操作画面 聴講者（PC）</vt:lpstr>
      <vt:lpstr>PowerPoint プレゼンテーション</vt:lpstr>
      <vt:lpstr>接続環境の準備</vt:lpstr>
      <vt:lpstr>表示する名前の設定</vt:lpstr>
      <vt:lpstr>マイク・スピーカーの設定</vt:lpstr>
      <vt:lpstr>「手を挙げる」機能：PC</vt:lpstr>
      <vt:lpstr>チャット機能</vt:lpstr>
      <vt:lpstr>・受信映像・資料の取り扱い ・退出する</vt:lpstr>
      <vt:lpstr>聴講時の手順</vt:lpstr>
      <vt:lpstr>トラブルシューティング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ZOOMマニュアル</dc:title>
  <dc:creator>澁川幸加</dc:creator>
  <cp:lastModifiedBy>Taku Okamoto</cp:lastModifiedBy>
  <cp:revision>411</cp:revision>
  <cp:lastPrinted>2020-10-23T08:05:38Z</cp:lastPrinted>
  <dcterms:created xsi:type="dcterms:W3CDTF">2020-03-12T11:38:44Z</dcterms:created>
  <dcterms:modified xsi:type="dcterms:W3CDTF">2021-04-20T09:09:38Z</dcterms:modified>
</cp:coreProperties>
</file>