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324" r:id="rId2"/>
    <p:sldId id="258" r:id="rId3"/>
    <p:sldId id="307" r:id="rId4"/>
    <p:sldId id="268" r:id="rId5"/>
    <p:sldId id="270" r:id="rId6"/>
    <p:sldId id="277" r:id="rId7"/>
    <p:sldId id="320" r:id="rId8"/>
    <p:sldId id="311" r:id="rId9"/>
    <p:sldId id="281" r:id="rId10"/>
    <p:sldId id="283" r:id="rId11"/>
    <p:sldId id="284" r:id="rId12"/>
    <p:sldId id="321" r:id="rId13"/>
    <p:sldId id="323" r:id="rId14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u Okamoto" initials="TO" lastIdx="1" clrIdx="0">
    <p:extLst>
      <p:ext uri="{19B8F6BF-5375-455C-9EA6-DF929625EA0E}">
        <p15:presenceInfo xmlns:p15="http://schemas.microsoft.com/office/powerpoint/2012/main" userId="Taku Okam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43C"/>
    <a:srgbClr val="173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0" autoAdjust="0"/>
    <p:restoredTop sz="94378" autoAdjust="0"/>
  </p:normalViewPr>
  <p:slideViewPr>
    <p:cSldViewPr snapToGrid="0" snapToObjects="1" showGuides="1">
      <p:cViewPr varScale="1">
        <p:scale>
          <a:sx n="66" d="100"/>
          <a:sy n="66" d="100"/>
        </p:scale>
        <p:origin x="226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04B1C-6870-0F43-B09D-5E5B06CC50B8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F2957-B09C-DD47-B5E5-F28278675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-japan.net/manual/pc/zoom-pc-app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参考</a:t>
            </a:r>
            <a:r>
              <a:rPr kumimoji="1" lang="en-US" altLang="ja-JP" dirty="0"/>
              <a:t>URL</a:t>
            </a:r>
            <a:r>
              <a:rPr kumimoji="1" lang="ja-JP" altLang="en-US"/>
              <a:t>：</a:t>
            </a:r>
            <a:r>
              <a:rPr lang="en-US" altLang="ja-JP" dirty="0">
                <a:hlinkClick r:id="rId3"/>
              </a:rPr>
              <a:t>https://zoom-japan.net/manual/pc/zoom-pc-app/</a:t>
            </a:r>
            <a:endParaRPr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F2957-B09C-DD47-B5E5-F28278675AA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20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F2957-B09C-DD47-B5E5-F28278675AA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07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F2957-B09C-DD47-B5E5-F28278675AA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8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JSET</a:t>
            </a:r>
            <a:r>
              <a:rPr kumimoji="1" lang="ja-JP" altLang="en-US"/>
              <a:t>のやり方を参考にしました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F2957-B09C-DD47-B5E5-F28278675AA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37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F2957-B09C-DD47-B5E5-F28278675AA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5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F2957-B09C-DD47-B5E5-F28278675AA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751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F2957-B09C-DD47-B5E5-F28278675AA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5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A538-9764-1048-8D98-099BC9F26632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2" y="9541533"/>
            <a:ext cx="1543050" cy="297267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32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CD1-3B3E-0F4F-9A85-E27DB6AC2DD0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2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46B1-AF2A-3842-A9EF-1CCC2F492057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4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1444-C492-A246-B0B9-3BD336F27F7C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="" xmlns:a16="http://schemas.microsoft.com/office/drawing/2014/main" id="{83AF5336-CDAE-8141-94D2-CDD8CAE31DCC}"/>
              </a:ext>
            </a:extLst>
          </p:cNvPr>
          <p:cNvCxnSpPr>
            <a:cxnSpLocks/>
          </p:cNvCxnSpPr>
          <p:nvPr userDrawn="1"/>
        </p:nvCxnSpPr>
        <p:spPr>
          <a:xfrm>
            <a:off x="-93785" y="1324763"/>
            <a:ext cx="7092462" cy="0"/>
          </a:xfrm>
          <a:prstGeom prst="line">
            <a:avLst/>
          </a:prstGeom>
          <a:ln w="38100">
            <a:solidFill>
              <a:srgbClr val="173F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73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643D-22B9-D543-91C2-7A4A3CD11BEA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92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C54A-B3F3-CE43-ACE4-CE7ACD373E0F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93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0D60-80F1-8043-8F3F-364A5D9922C8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2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1E0B-6CD1-2B47-9B51-F85F491007FD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12DE-27F8-B74A-8954-A7BBA511657B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6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4734-A38D-EE45-9154-1F0D5FE93D30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9499-2300-7D41-BE3D-CCBBE2BD2488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2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7" y="197200"/>
            <a:ext cx="5915025" cy="106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487837"/>
            <a:ext cx="5915025" cy="7890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541533"/>
            <a:ext cx="1543050" cy="297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0B37-F2DF-394A-A7FD-39AC6FA0D15F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2" y="9541533"/>
            <a:ext cx="2314575" cy="297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AA25-75BE-B24A-894A-D2F98540D4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950" y="9541533"/>
            <a:ext cx="1543050" cy="297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9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rgbClr val="173F64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173F64"/>
        </a:buClr>
        <a:buFont typeface="Wingdings" pitchFamily="2" charset="2"/>
        <a:buChar char="n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365C88"/>
        </a:buClr>
        <a:buFont typeface="Wingdings" pitchFamily="2" charset="2"/>
        <a:buChar char="u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57789D"/>
        </a:buClr>
        <a:buFont typeface="Wingdings" pitchFamily="2" charset="2"/>
        <a:buChar char="l"/>
        <a:defRPr kumimoji="1" sz="16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dbuller.hatenablog.com/entry/2020/03/28/02260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download#client_4meet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5ECC22F-7294-BB47-B2E6-7A2AB53E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1621191"/>
            <a:ext cx="6343650" cy="3448756"/>
          </a:xfrm>
        </p:spPr>
        <p:txBody>
          <a:bodyPr>
            <a:norm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kumimoji="1" lang="ja-JP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br>
              <a:rPr kumimoji="1"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HSJ59</a:t>
            </a:r>
            <a:r>
              <a:rPr kumimoji="1"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speakers &amp; audiences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0FF38DC3-0DF4-2C4A-8C1F-0F79BAA5AF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HSJ59 Organization Committee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2AAA2F8B-D5D0-414E-96FD-EB59DEF1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EB794E05-F9AD-1242-B595-2928F6232E73}"/>
              </a:ext>
            </a:extLst>
          </p:cNvPr>
          <p:cNvSpPr/>
          <p:nvPr/>
        </p:nvSpPr>
        <p:spPr>
          <a:xfrm>
            <a:off x="613165" y="9090500"/>
            <a:ext cx="56316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redbuller.hatenablog.com/entry/2020/03/28/022605</a:t>
            </a:r>
            <a:r>
              <a:rPr lang="ja-JP" alt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1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CC </a:t>
            </a:r>
            <a:r>
              <a:rPr lang="en-US" altLang="ja-JP" sz="11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ja-JP" sz="11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4.0)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2020-12-01</a:t>
            </a:r>
            <a:endParaRPr kumimoji="1" lang="ja-JP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1" y="8191274"/>
            <a:ext cx="1086898" cy="37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257883"/>
              </p:ext>
            </p:extLst>
          </p:nvPr>
        </p:nvGraphicFramePr>
        <p:xfrm>
          <a:off x="1701287" y="3594493"/>
          <a:ext cx="2838826" cy="4480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Image" r:id="rId4" imgW="4279320" imgH="6755400" progId="Photoshop.Image.13">
                  <p:embed/>
                </p:oleObj>
              </mc:Choice>
              <mc:Fallback>
                <p:oleObj name="Image" r:id="rId4" imgW="4279320" imgH="67554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1287" y="3594493"/>
                        <a:ext cx="2838826" cy="4480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684BBCA-9385-3F4A-A439-1F79895F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53D0B660-D115-E640-A8C0-08ACCFFC5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make a question by chat,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your microphone does not work. Input your question by chat “</a:t>
            </a:r>
            <a:r>
              <a:rPr lang="en-US" altLang="ja-JP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Everyone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after “Raise Hand” and selected by the chair, then the chair will read the question.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下矢印 6">
            <a:extLst>
              <a:ext uri="{FF2B5EF4-FFF2-40B4-BE49-F238E27FC236}">
                <a16:creationId xmlns="" xmlns:a16="http://schemas.microsoft.com/office/drawing/2014/main" id="{18D95307-FD01-3C45-8C58-BC2489940E37}"/>
              </a:ext>
            </a:extLst>
          </p:cNvPr>
          <p:cNvSpPr/>
          <p:nvPr/>
        </p:nvSpPr>
        <p:spPr>
          <a:xfrm rot="16200000">
            <a:off x="1450056" y="4942914"/>
            <a:ext cx="394406" cy="569991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下矢印 7">
            <a:extLst>
              <a:ext uri="{FF2B5EF4-FFF2-40B4-BE49-F238E27FC236}">
                <a16:creationId xmlns="" xmlns:a16="http://schemas.microsoft.com/office/drawing/2014/main" id="{35D7123B-213F-B445-B1E1-2821349E09C5}"/>
              </a:ext>
            </a:extLst>
          </p:cNvPr>
          <p:cNvSpPr/>
          <p:nvPr/>
        </p:nvSpPr>
        <p:spPr>
          <a:xfrm rot="14026047">
            <a:off x="3297106" y="5341905"/>
            <a:ext cx="263787" cy="2093950"/>
          </a:xfrm>
          <a:prstGeom prst="downArrow">
            <a:avLst>
              <a:gd name="adj1" fmla="val 44202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="" xmlns:a16="http://schemas.microsoft.com/office/drawing/2014/main" id="{F7A25901-FEA4-6842-BFD4-09FDB9F0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11024"/>
              </p:ext>
            </p:extLst>
          </p:nvPr>
        </p:nvGraphicFramePr>
        <p:xfrm>
          <a:off x="704854" y="4867978"/>
          <a:ext cx="609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Image" r:id="rId6" imgW="609480" imgH="672840" progId="Photoshop.Image.13">
                  <p:embed/>
                </p:oleObj>
              </mc:Choice>
              <mc:Fallback>
                <p:oleObj name="Image" r:id="rId6" imgW="609480" imgH="6728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4854" y="4867978"/>
                        <a:ext cx="6096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160762"/>
              </p:ext>
            </p:extLst>
          </p:nvPr>
        </p:nvGraphicFramePr>
        <p:xfrm>
          <a:off x="4415563" y="5033078"/>
          <a:ext cx="2095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Image" r:id="rId8" imgW="2095200" imgH="1015560" progId="Photoshop.Image.13">
                  <p:embed/>
                </p:oleObj>
              </mc:Choice>
              <mc:Fallback>
                <p:oleObj name="Image" r:id="rId8" imgW="2095200" imgH="10155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15563" y="5033078"/>
                        <a:ext cx="2095500" cy="1016000"/>
                      </a:xfrm>
                      <a:prstGeom prst="rect">
                        <a:avLst/>
                      </a:prstGeom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60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39D8A17-E332-BB49-B7D8-7FA6F9D1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leave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4304D58-4F8A-9543-9D03-255FE936C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endPara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leave the meeting by clicking/tapping “Leave” icon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enter the meeting room again by accessing the URL and input the passcode.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59E2FA19-A342-594C-BDC2-7E86A511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452341"/>
              </p:ext>
            </p:extLst>
          </p:nvPr>
        </p:nvGraphicFramePr>
        <p:xfrm>
          <a:off x="914220" y="3670999"/>
          <a:ext cx="1346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Image" r:id="rId3" imgW="1345680" imgH="672840" progId="Photoshop.Image.13">
                  <p:embed/>
                </p:oleObj>
              </mc:Choice>
              <mc:Fallback>
                <p:oleObj name="Image" r:id="rId3" imgW="1345680" imgH="6728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220" y="3670999"/>
                        <a:ext cx="13462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90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B45CCC2-8699-6540-8924-C180169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22250"/>
            <a:ext cx="5915025" cy="1068920"/>
          </a:xfrm>
        </p:spPr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for oral speakers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1CA3D8F-6F57-E541-8112-F3F5CB17A4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4546" y="994611"/>
            <a:ext cx="6703453" cy="744105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your own presentation,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unmute yourself</a:t>
            </a: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off your camera</a:t>
            </a: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You can turn on your camera on Q&amp;A.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Rename your name in your session</a:t>
            </a:r>
            <a:r>
              <a:rPr lang="ja-JP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[Presentation number]</a:t>
            </a:r>
            <a:r>
              <a:rPr lang="ja-JP" altLang="en-US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[Name]_[Affiliation]</a:t>
            </a:r>
            <a:r>
              <a:rPr lang="en-US" altLang="ja-JP" sz="1600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1600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(ex, O-31HanakoKyoto_KyotoUniv)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Unmute your self (the chair will permit your unmute), “Share” your slide, and start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Q&amp;A is after your presentation. Please often your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 window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ja-JP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your presentation and Q&amp;A, rename yourself as </a:t>
            </a:r>
            <a:b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600" b="1" dirty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[Name]_[Affiliation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12 min and Q&amp;A 2.5 min.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="" xmlns:a16="http://schemas.microsoft.com/office/drawing/2014/main" id="{2B608782-FCA6-9E4E-86BF-72A0EF074609}"/>
              </a:ext>
            </a:extLst>
          </p:cNvPr>
          <p:cNvSpPr txBox="1"/>
          <p:nvPr/>
        </p:nvSpPr>
        <p:spPr>
          <a:xfrm>
            <a:off x="-10557" y="9712674"/>
            <a:ext cx="623600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ja-JP" altLang="en-US" sz="500">
                <a:latin typeface="Times New Roman" panose="02020603050405020304" pitchFamily="18" charset="0"/>
                <a:cs typeface="Times New Roman" panose="02020603050405020304" pitchFamily="18" charset="0"/>
              </a:rPr>
              <a:t>参考元</a:t>
            </a:r>
            <a:r>
              <a:rPr kumimoji="1" lang="en-US" altLang="ja-JP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ja-JP" altLang="en-US" sz="500">
                <a:latin typeface="Times New Roman" panose="02020603050405020304" pitchFamily="18" charset="0"/>
                <a:cs typeface="Times New Roman" panose="02020603050405020304" pitchFamily="18" charset="0"/>
              </a:rPr>
              <a:t>日本教育工学会</a:t>
            </a:r>
            <a:r>
              <a:rPr kumimoji="1" lang="en-US" altLang="ja-JP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kumimoji="1" lang="ja-JP" altLang="en-US" sz="500">
                <a:latin typeface="Times New Roman" panose="02020603050405020304" pitchFamily="18" charset="0"/>
                <a:cs typeface="Times New Roman" panose="02020603050405020304" pitchFamily="18" charset="0"/>
              </a:rPr>
              <a:t>年春季大会・大会実行委員会（信州大学）「学会全国大会のオンラインでの試行開催の運用メモ」；情報処理学会第</a:t>
            </a:r>
            <a:r>
              <a:rPr kumimoji="1" lang="en-US" altLang="ja-JP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kumimoji="1" lang="ja-JP" altLang="en-US" sz="500">
                <a:latin typeface="Times New Roman" panose="02020603050405020304" pitchFamily="18" charset="0"/>
                <a:cs typeface="Times New Roman" panose="02020603050405020304" pitchFamily="18" charset="0"/>
              </a:rPr>
              <a:t>回全国大会「情報処理学会 大会／研究会　</a:t>
            </a:r>
            <a:r>
              <a:rPr kumimoji="1" lang="en-US" altLang="ja-JP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kumimoji="1" lang="ja-JP" altLang="en-US" sz="500">
                <a:latin typeface="Times New Roman" panose="02020603050405020304" pitchFamily="18" charset="0"/>
                <a:cs typeface="Times New Roman" panose="02020603050405020304" pitchFamily="18" charset="0"/>
              </a:rPr>
              <a:t>接続の手引き 」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9B705B17-0F0E-D242-BBC8-5255EA67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245062"/>
              </p:ext>
            </p:extLst>
          </p:nvPr>
        </p:nvGraphicFramePr>
        <p:xfrm>
          <a:off x="786774" y="1739681"/>
          <a:ext cx="622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" name="Image" r:id="rId4" imgW="622080" imgH="647280" progId="Photoshop.Image.13">
                  <p:embed/>
                </p:oleObj>
              </mc:Choice>
              <mc:Fallback>
                <p:oleObj name="Image" r:id="rId4" imgW="622080" imgH="6472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6774" y="1739681"/>
                        <a:ext cx="6223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052639"/>
              </p:ext>
            </p:extLst>
          </p:nvPr>
        </p:nvGraphicFramePr>
        <p:xfrm>
          <a:off x="6086475" y="3611361"/>
          <a:ext cx="571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Image" r:id="rId6" imgW="571320" imgH="596520" progId="Photoshop.Image.13">
                  <p:embed/>
                </p:oleObj>
              </mc:Choice>
              <mc:Fallback>
                <p:oleObj name="Image" r:id="rId6" imgW="571320" imgH="5965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86475" y="3611361"/>
                        <a:ext cx="5715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53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テキスト ボックス 78"/>
          <p:cNvSpPr txBox="1"/>
          <p:nvPr/>
        </p:nvSpPr>
        <p:spPr>
          <a:xfrm>
            <a:off x="302299" y="2518221"/>
            <a:ext cx="6386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None/>
            </a:pPr>
            <a:r>
              <a:rPr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３</a:t>
            </a:r>
            <a:r>
              <a:rPr lang="ja-JP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en-US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lvl="1" indent="-377825">
              <a:buFont typeface="+mj-lt"/>
              <a:buAutoNum type="arabicParenR"/>
            </a:pPr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who want to make a question (you):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“Raise Hand”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lvl="1" indent="-377825">
              <a:buFont typeface="+mj-lt"/>
              <a:buAutoNum type="arabicParenR"/>
            </a:pPr>
            <a:r>
              <a:rPr lang="en-US" altLang="ja-JP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Chair: </a:t>
            </a:r>
            <a:r>
              <a:rPr lang="en-US" altLang="ja-JP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Ocassionally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assign you as the </a:t>
            </a:r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Questioner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permit your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unmute.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lvl="1" indent="-377825">
              <a:buFont typeface="+mj-lt"/>
              <a:buAutoNum type="arabicParenR"/>
            </a:pPr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Questioner: </a:t>
            </a:r>
            <a:r>
              <a:rPr lang="ja-JP" altLang="en-US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Unmute yourself</a:t>
            </a:r>
            <a:r>
              <a:rPr lang="ja-JP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make a question.</a:t>
            </a:r>
            <a:r>
              <a:rPr lang="ja-JP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your microphone does not work, you can make a question by 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After your Q&amp;A, mute your self again.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B45CCC2-8699-6540-8924-C180169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4081"/>
            <a:ext cx="5915025" cy="1068920"/>
          </a:xfrm>
        </p:spPr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for audiences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1CA3D8F-6F57-E541-8112-F3F5CB17A4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2299" y="877331"/>
            <a:ext cx="6386512" cy="963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１</a:t>
            </a:r>
            <a:r>
              <a:rPr lang="ja-JP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ja-JP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Mute yourself and turn off your camera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24B42179-FFD0-5E40-B049-23F1274A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2458" y="1848664"/>
            <a:ext cx="6386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２</a:t>
            </a:r>
            <a:r>
              <a:rPr lang="ja-JP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Rename your self as </a:t>
            </a:r>
            <a:r>
              <a:rPr lang="en-US" altLang="ja-JP" sz="1600" b="1" dirty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[Name]_[Affiliation</a:t>
            </a:r>
            <a:r>
              <a:rPr lang="en-US" altLang="ja-JP" sz="1600" b="1" dirty="0" smtClean="0">
                <a:solidFill>
                  <a:srgbClr val="F254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824675"/>
              </p:ext>
            </p:extLst>
          </p:nvPr>
        </p:nvGraphicFramePr>
        <p:xfrm>
          <a:off x="1097924" y="4627724"/>
          <a:ext cx="622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Image" r:id="rId4" imgW="622080" imgH="647280" progId="Photoshop.Image.13">
                  <p:embed/>
                </p:oleObj>
              </mc:Choice>
              <mc:Fallback>
                <p:oleObj name="Image" r:id="rId4" imgW="622080" imgH="6472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7924" y="4627724"/>
                        <a:ext cx="6223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498314"/>
              </p:ext>
            </p:extLst>
          </p:nvPr>
        </p:nvGraphicFramePr>
        <p:xfrm>
          <a:off x="2128778" y="4666683"/>
          <a:ext cx="571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Image" r:id="rId6" imgW="571320" imgH="596520" progId="Photoshop.Image.13">
                  <p:embed/>
                </p:oleObj>
              </mc:Choice>
              <mc:Fallback>
                <p:oleObj name="Image" r:id="rId6" imgW="571320" imgH="5965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8778" y="4666683"/>
                        <a:ext cx="5715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743549"/>
              </p:ext>
            </p:extLst>
          </p:nvPr>
        </p:nvGraphicFramePr>
        <p:xfrm>
          <a:off x="2136507" y="1165217"/>
          <a:ext cx="2178516" cy="70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Image" r:id="rId8" imgW="2640960" imgH="850680" progId="Photoshop.Image.13">
                  <p:embed/>
                </p:oleObj>
              </mc:Choice>
              <mc:Fallback>
                <p:oleObj name="Image" r:id="rId8" imgW="2640960" imgH="8506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36507" y="1165217"/>
                        <a:ext cx="2178516" cy="701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1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B746484-180B-A24D-A154-629CF589A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87837"/>
            <a:ext cx="5915025" cy="2015217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Download and install zoom app, and sign-up your zoom account, if you have not yet installed it in your computer.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Website: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zoom.us/download#client_4meeting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7E9581C-4E00-A242-AA2B-2D0BC597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97200"/>
            <a:ext cx="6077231" cy="106892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of Zoom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A497F40-D5DD-CD41-A22A-31FDBA51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="" xmlns:a16="http://schemas.microsoft.com/office/drawing/2014/main" id="{CB746484-180B-A24D-A154-629CF589A790}"/>
              </a:ext>
            </a:extLst>
          </p:cNvPr>
          <p:cNvSpPr txBox="1">
            <a:spLocks/>
          </p:cNvSpPr>
          <p:nvPr/>
        </p:nvSpPr>
        <p:spPr>
          <a:xfrm>
            <a:off x="471488" y="3655454"/>
            <a:ext cx="5915025" cy="9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173F64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365C88"/>
              </a:buClr>
              <a:buFont typeface="Wingdings" pitchFamily="2" charset="2"/>
              <a:buChar char="u"/>
              <a:defRPr kumimoji="1" sz="180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57789D"/>
              </a:buClr>
              <a:buFont typeface="Wingdings" pitchFamily="2" charset="2"/>
              <a:buChar char="l"/>
              <a:defRPr kumimoji="1" sz="140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microphone, speaker, and camera for Zoom prior to HSJ59 meeting.</a:t>
            </a:r>
          </a:p>
        </p:txBody>
      </p:sp>
    </p:spTree>
    <p:extLst>
      <p:ext uri="{BB962C8B-B14F-4D97-AF65-F5344CB8AC3E}">
        <p14:creationId xmlns:p14="http://schemas.microsoft.com/office/powerpoint/2010/main" val="251515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75769"/>
              </p:ext>
            </p:extLst>
          </p:nvPr>
        </p:nvGraphicFramePr>
        <p:xfrm>
          <a:off x="4998431" y="3116754"/>
          <a:ext cx="1230174" cy="245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Image" r:id="rId3" imgW="3377520" imgH="6742800" progId="Photoshop.Image.13">
                  <p:embed/>
                </p:oleObj>
              </mc:Choice>
              <mc:Fallback>
                <p:oleObj name="Image" r:id="rId3" imgW="3377520" imgH="6742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8431" y="3116754"/>
                        <a:ext cx="1230174" cy="24551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378383"/>
              </p:ext>
            </p:extLst>
          </p:nvPr>
        </p:nvGraphicFramePr>
        <p:xfrm>
          <a:off x="311100" y="2645629"/>
          <a:ext cx="2946153" cy="2444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Image" r:id="rId5" imgW="5079240" imgH="4215600" progId="Photoshop.Image.13">
                  <p:embed/>
                </p:oleObj>
              </mc:Choice>
              <mc:Fallback>
                <p:oleObj name="Image" r:id="rId5" imgW="5079240" imgH="42156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100" y="2645629"/>
                        <a:ext cx="2946153" cy="2444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73428D6-617E-4235-91AD-F7C86FF9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your Zoom</a:t>
            </a:r>
            <a:endParaRPr kumimoji="1" lang="ja-JP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04443B2D-BF24-4F81-88D6-329A7CBF7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87837"/>
            <a:ext cx="5915025" cy="567361"/>
          </a:xfrm>
        </p:spPr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use the latest version of Zoom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0A7ABC95-9326-42AC-B455-3BC7F152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015129" y="2645468"/>
            <a:ext cx="329612" cy="3296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978200" y="4811686"/>
            <a:ext cx="1250405" cy="2689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3391410" y="2904283"/>
            <a:ext cx="1030800" cy="573877"/>
          </a:xfrm>
          <a:custGeom>
            <a:avLst/>
            <a:gdLst>
              <a:gd name="connsiteX0" fmla="*/ 0 w 1358152"/>
              <a:gd name="connsiteY0" fmla="*/ 0 h 981635"/>
              <a:gd name="connsiteX1" fmla="*/ 968188 w 1358152"/>
              <a:gd name="connsiteY1" fmla="*/ 255494 h 981635"/>
              <a:gd name="connsiteX2" fmla="*/ 1358152 w 1358152"/>
              <a:gd name="connsiteY2" fmla="*/ 981635 h 98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2" h="981635">
                <a:moveTo>
                  <a:pt x="0" y="0"/>
                </a:moveTo>
                <a:cubicBezTo>
                  <a:pt x="370914" y="45944"/>
                  <a:pt x="741829" y="91888"/>
                  <a:pt x="968188" y="255494"/>
                </a:cubicBezTo>
                <a:cubicBezTo>
                  <a:pt x="1194547" y="419100"/>
                  <a:pt x="1276349" y="700367"/>
                  <a:pt x="1358152" y="98163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フリーフォーム 17"/>
          <p:cNvSpPr/>
          <p:nvPr/>
        </p:nvSpPr>
        <p:spPr>
          <a:xfrm flipH="1">
            <a:off x="4315895" y="5080629"/>
            <a:ext cx="576221" cy="550984"/>
          </a:xfrm>
          <a:custGeom>
            <a:avLst/>
            <a:gdLst>
              <a:gd name="connsiteX0" fmla="*/ 0 w 1358152"/>
              <a:gd name="connsiteY0" fmla="*/ 0 h 981635"/>
              <a:gd name="connsiteX1" fmla="*/ 968188 w 1358152"/>
              <a:gd name="connsiteY1" fmla="*/ 255494 h 981635"/>
              <a:gd name="connsiteX2" fmla="*/ 1358152 w 1358152"/>
              <a:gd name="connsiteY2" fmla="*/ 981635 h 98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2" h="981635">
                <a:moveTo>
                  <a:pt x="0" y="0"/>
                </a:moveTo>
                <a:cubicBezTo>
                  <a:pt x="370914" y="45944"/>
                  <a:pt x="741829" y="91888"/>
                  <a:pt x="968188" y="255494"/>
                </a:cubicBezTo>
                <a:cubicBezTo>
                  <a:pt x="1194547" y="419100"/>
                  <a:pt x="1276349" y="700367"/>
                  <a:pt x="1358152" y="98163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28999" y="2518001"/>
            <a:ext cx="1595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Click / Tap the icon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22210" y="5397862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Click “Check for Updates”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74966" y="7323142"/>
            <a:ext cx="4018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If your zoom is not the latest version,</a:t>
            </a:r>
          </a:p>
          <a:p>
            <a:r>
              <a:rPr lang="en-US" sz="1600" dirty="0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update will be automatically started.</a:t>
            </a:r>
            <a:endParaRPr lang="en-US" sz="1600" dirty="0"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20525"/>
              </p:ext>
            </p:extLst>
          </p:nvPr>
        </p:nvGraphicFramePr>
        <p:xfrm>
          <a:off x="3432991" y="5704972"/>
          <a:ext cx="33782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Image" r:id="rId7" imgW="3377520" imgH="1409400" progId="Photoshop.Image.13">
                  <p:embed/>
                </p:oleObj>
              </mc:Choice>
              <mc:Fallback>
                <p:oleObj name="Image" r:id="rId7" imgW="3377520" imgH="14094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32991" y="5704972"/>
                        <a:ext cx="3378200" cy="1409700"/>
                      </a:xfrm>
                      <a:prstGeom prst="rect">
                        <a:avLst/>
                      </a:prstGeom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407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807475"/>
              </p:ext>
            </p:extLst>
          </p:nvPr>
        </p:nvGraphicFramePr>
        <p:xfrm>
          <a:off x="471486" y="6623410"/>
          <a:ext cx="3058403" cy="279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Image" r:id="rId3" imgW="6310800" imgH="5765040" progId="Photoshop.Image.13">
                  <p:embed/>
                </p:oleObj>
              </mc:Choice>
              <mc:Fallback>
                <p:oleObj name="Image" r:id="rId3" imgW="6310800" imgH="5765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486" y="6623410"/>
                        <a:ext cx="3058403" cy="279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8DF8B68-50C0-4740-A322-DF8CC5BB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57" y="197200"/>
            <a:ext cx="6428642" cy="1068920"/>
          </a:xfrm>
        </p:spPr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the meeting room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EA9F2F90-3636-EA49-B56A-92E67E50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0856" y="1475050"/>
            <a:ext cx="5945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the URL for oral presentation / business meeting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 room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1487" y="2126509"/>
            <a:ext cx="4301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URL: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https://us04web.zoom.us/j/01234567890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0856" y="5825912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the passcode.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29" y="3139454"/>
            <a:ext cx="3423401" cy="2452715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380897" y="6216892"/>
            <a:ext cx="527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passcode will be informed only to the participants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02251" y="7613512"/>
            <a:ext cx="2459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the passcode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Click/tap “Join Meeting”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86753" y="75129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83187" y="91133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3846" y="2735419"/>
            <a:ext cx="4472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The correct URL will be informed to the participants later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9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="" xmlns:a16="http://schemas.microsoft.com/office/drawing/2014/main" id="{F0D3C65D-82C9-3C46-AA86-A6D893F0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8658" y="3516421"/>
            <a:ext cx="59242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500" b="1" dirty="0" smtClean="0">
                <a:solidFill>
                  <a:srgbClr val="173F64"/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Preparation for speakers and audiences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6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477589"/>
              </p:ext>
            </p:extLst>
          </p:nvPr>
        </p:nvGraphicFramePr>
        <p:xfrm>
          <a:off x="1660112" y="5970577"/>
          <a:ext cx="2741680" cy="161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Image" r:id="rId4" imgW="4330080" imgH="2552040" progId="Photoshop.Image.13">
                  <p:embed/>
                </p:oleObj>
              </mc:Choice>
              <mc:Fallback>
                <p:oleObj name="Image" r:id="rId4" imgW="4330080" imgH="2552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0112" y="5970577"/>
                        <a:ext cx="2741680" cy="161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4D9D903-B365-6945-8CD3-2A5B3176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87837"/>
            <a:ext cx="6137859" cy="7890623"/>
          </a:xfrm>
        </p:spPr>
        <p:txBody>
          <a:bodyPr>
            <a:normAutofit/>
          </a:bodyPr>
          <a:lstStyle/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rename your zoom handle name as below</a:t>
            </a:r>
          </a:p>
          <a:p>
            <a:pPr lvl="1"/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rename your handle name after sign-in.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speakers should presentation number (ex. “O-35”) at the beginning of the handle name, in the session with your own oral presentation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[Your name]_[Your Affiliation]</a:t>
            </a:r>
          </a:p>
          <a:p>
            <a:pPr marL="0" indent="0">
              <a:buNone/>
            </a:pP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rename</a:t>
            </a:r>
            <a:endParaRPr lang="en-US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the participants list</a:t>
            </a:r>
            <a:endParaRPr lang="en-US" altLang="ja-JP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Mouseover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yourself, click “More,” and “Rename”</a:t>
            </a:r>
            <a:endParaRPr lang="en-US" altLang="ja-JP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ja-JP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582846"/>
              </p:ext>
            </p:extLst>
          </p:nvPr>
        </p:nvGraphicFramePr>
        <p:xfrm>
          <a:off x="1572561" y="7198667"/>
          <a:ext cx="5103538" cy="255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Image" r:id="rId6" imgW="4622040" imgH="2310840" progId="Photoshop.Image.13">
                  <p:embed/>
                </p:oleObj>
              </mc:Choice>
              <mc:Fallback>
                <p:oleObj name="Image" r:id="rId6" imgW="4622040" imgH="23108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2561" y="7198667"/>
                        <a:ext cx="5103538" cy="2551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217149"/>
              </p:ext>
            </p:extLst>
          </p:nvPr>
        </p:nvGraphicFramePr>
        <p:xfrm>
          <a:off x="341228" y="5899851"/>
          <a:ext cx="876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Image" r:id="rId8" imgW="875880" imgH="571320" progId="Photoshop.Image.13">
                  <p:embed/>
                </p:oleObj>
              </mc:Choice>
              <mc:Fallback>
                <p:oleObj name="Image" r:id="rId8" imgW="875880" imgH="5713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228" y="5899851"/>
                        <a:ext cx="876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7BE333F-3EB9-5548-85B8-1B1D83955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Rename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下矢印 16">
            <a:extLst>
              <a:ext uri="{FF2B5EF4-FFF2-40B4-BE49-F238E27FC236}">
                <a16:creationId xmlns="" xmlns:a16="http://schemas.microsoft.com/office/drawing/2014/main" id="{3B847336-DA4E-EA41-9589-579A2D43EEED}"/>
              </a:ext>
            </a:extLst>
          </p:cNvPr>
          <p:cNvSpPr/>
          <p:nvPr/>
        </p:nvSpPr>
        <p:spPr>
          <a:xfrm rot="17428395">
            <a:off x="1301287" y="5965501"/>
            <a:ext cx="504028" cy="854978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="" xmlns:a16="http://schemas.microsoft.com/office/drawing/2014/main" id="{BAB5A9E0-D3EC-6947-A7B7-3501336C6995}"/>
              </a:ext>
            </a:extLst>
          </p:cNvPr>
          <p:cNvSpPr/>
          <p:nvPr/>
        </p:nvSpPr>
        <p:spPr>
          <a:xfrm>
            <a:off x="4739479" y="8271116"/>
            <a:ext cx="1986983" cy="601078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959DD5E0-87FA-FF43-B637-EC75214A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96557" y="9541533"/>
            <a:ext cx="1543050" cy="297267"/>
          </a:xfrm>
        </p:spPr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F6753DA0-0415-104E-B397-A8F26490587F}"/>
              </a:ext>
            </a:extLst>
          </p:cNvPr>
          <p:cNvSpPr/>
          <p:nvPr/>
        </p:nvSpPr>
        <p:spPr>
          <a:xfrm>
            <a:off x="286343" y="3484977"/>
            <a:ext cx="6405955" cy="830997"/>
          </a:xfrm>
          <a:prstGeom prst="rect">
            <a:avLst/>
          </a:prstGeom>
          <a:ln w="28575">
            <a:solidFill>
              <a:srgbClr val="173F64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 smtClean="0"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In your oral presentation: O-35HanakoKyoto_KyotoUniv</a:t>
            </a:r>
            <a:endParaRPr lang="ja-JP" altLang="en-US" sz="1600" dirty="0">
              <a:latin typeface="Times New Roman" panose="02020603050405020304" pitchFamily="18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 smtClean="0"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Other sessions: </a:t>
            </a:r>
            <a:r>
              <a:rPr lang="en-US" altLang="ja-JP" sz="1600" dirty="0" err="1" smtClean="0"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HanakoKyoto_KyotoUniv</a:t>
            </a:r>
            <a:r>
              <a:rPr lang="en-US" altLang="ja-JP" sz="1600" dirty="0" smtClean="0"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.</a:t>
            </a:r>
            <a:endParaRPr lang="ja-JP" altLang="en-US" sz="1600" dirty="0">
              <a:latin typeface="Times New Roman" panose="02020603050405020304" pitchFamily="18" charset="0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2" name="下矢印 21">
            <a:extLst>
              <a:ext uri="{FF2B5EF4-FFF2-40B4-BE49-F238E27FC236}">
                <a16:creationId xmlns="" xmlns:a16="http://schemas.microsoft.com/office/drawing/2014/main" id="{3B847336-DA4E-EA41-9589-579A2D43EEED}"/>
              </a:ext>
            </a:extLst>
          </p:cNvPr>
          <p:cNvSpPr/>
          <p:nvPr/>
        </p:nvSpPr>
        <p:spPr>
          <a:xfrm rot="20512268">
            <a:off x="4149776" y="6922869"/>
            <a:ext cx="504028" cy="854978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="" xmlns:a16="http://schemas.microsoft.com/office/drawing/2014/main" id="{BAB5A9E0-D3EC-6947-A7B7-3501336C6995}"/>
              </a:ext>
            </a:extLst>
          </p:cNvPr>
          <p:cNvSpPr/>
          <p:nvPr/>
        </p:nvSpPr>
        <p:spPr>
          <a:xfrm>
            <a:off x="3598708" y="6578353"/>
            <a:ext cx="933344" cy="346997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7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573E2BD-CA9A-3640-B444-2F39F3FF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Microphone and camera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3759C73-FC52-7C45-81B7-5C77E23D1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87837"/>
            <a:ext cx="6218070" cy="7890623"/>
          </a:xfrm>
        </p:spPr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off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microphone and camera when you are an audience.</a:t>
            </a: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make a question (after selected by the chair of the session), unmute yourself. Also you can turn on your camera.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E2304A3-47E3-2340-9098-E81941E4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980401"/>
              </p:ext>
            </p:extLst>
          </p:nvPr>
        </p:nvGraphicFramePr>
        <p:xfrm>
          <a:off x="2136507" y="2260918"/>
          <a:ext cx="2178516" cy="70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Image" r:id="rId3" imgW="2640960" imgH="850680" progId="Photoshop.Image.13">
                  <p:embed/>
                </p:oleObj>
              </mc:Choice>
              <mc:Fallback>
                <p:oleObj name="Image" r:id="rId3" imgW="2640960" imgH="8506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6507" y="2260918"/>
                        <a:ext cx="2178516" cy="701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59868"/>
              </p:ext>
            </p:extLst>
          </p:nvPr>
        </p:nvGraphicFramePr>
        <p:xfrm>
          <a:off x="2057365" y="4848948"/>
          <a:ext cx="233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Image" r:id="rId5" imgW="2336400" imgH="583920" progId="Photoshop.Image.13">
                  <p:embed/>
                </p:oleObj>
              </mc:Choice>
              <mc:Fallback>
                <p:oleObj name="Image" r:id="rId5" imgW="2336400" imgH="5839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365" y="4848948"/>
                        <a:ext cx="23368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499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77623"/>
              </p:ext>
            </p:extLst>
          </p:nvPr>
        </p:nvGraphicFramePr>
        <p:xfrm>
          <a:off x="390189" y="7622864"/>
          <a:ext cx="6234130" cy="60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Image" r:id="rId4" imgW="9815760" imgH="952200" progId="Photoshop.Image.13">
                  <p:embed/>
                </p:oleObj>
              </mc:Choice>
              <mc:Fallback>
                <p:oleObj name="Image" r:id="rId4" imgW="9815760" imgH="9522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189" y="7622864"/>
                        <a:ext cx="6234130" cy="60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131541"/>
              </p:ext>
            </p:extLst>
          </p:nvPr>
        </p:nvGraphicFramePr>
        <p:xfrm>
          <a:off x="403675" y="4938395"/>
          <a:ext cx="1104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Image" r:id="rId6" imgW="1104480" imgH="698400" progId="Photoshop.Image.13">
                  <p:embed/>
                </p:oleObj>
              </mc:Choice>
              <mc:Fallback>
                <p:oleObj name="Image" r:id="rId6" imgW="1104480" imgH="6984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675" y="4938395"/>
                        <a:ext cx="11049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903" y="4410250"/>
            <a:ext cx="4416973" cy="276060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1404FA9-637C-CA4B-B80D-CDAA1A6D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screen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コンテンツ プレースホルダー 25">
            <a:extLst>
              <a:ext uri="{FF2B5EF4-FFF2-40B4-BE49-F238E27FC236}">
                <a16:creationId xmlns="" xmlns:a16="http://schemas.microsoft.com/office/drawing/2014/main" id="{45B3930D-F2A0-EB40-8A26-93BF0762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519271"/>
            <a:ext cx="6134616" cy="2850841"/>
          </a:xfrm>
        </p:spPr>
        <p:txBody>
          <a:bodyPr>
            <a:normAutofit/>
          </a:bodyPr>
          <a:lstStyle/>
          <a:p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speakers can show their own slides by “Share Screen”</a:t>
            </a:r>
            <a:endParaRPr lang="en-US" altLang="ja-JP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of your talk</a:t>
            </a:r>
            <a:r>
              <a:rPr lang="ja-JP" alt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ja-JP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Click/tap “Share Screen”</a:t>
            </a:r>
          </a:p>
          <a:p>
            <a:pPr marL="0" indent="0">
              <a:buNone/>
            </a:pPr>
            <a:r>
              <a:rPr lang="ja-JP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your </a:t>
            </a:r>
            <a:r>
              <a:rPr lang="en-US" altLang="ja-JP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window</a:t>
            </a:r>
            <a:endParaRPr lang="en-US" altLang="ja-JP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Click/tap “Share” at the right bottom</a:t>
            </a:r>
          </a:p>
          <a:p>
            <a:pPr marL="0" indent="0">
              <a:buNone/>
            </a:pPr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of your talk</a:t>
            </a:r>
            <a:r>
              <a:rPr lang="ja-JP" alt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ja-JP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Click/tap “Stop Share”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下矢印 28">
            <a:extLst>
              <a:ext uri="{FF2B5EF4-FFF2-40B4-BE49-F238E27FC236}">
                <a16:creationId xmlns="" xmlns:a16="http://schemas.microsoft.com/office/drawing/2014/main" id="{F2BDE024-28F6-B841-AB39-3BBE2B1F5205}"/>
              </a:ext>
            </a:extLst>
          </p:cNvPr>
          <p:cNvSpPr/>
          <p:nvPr/>
        </p:nvSpPr>
        <p:spPr>
          <a:xfrm rot="16200000">
            <a:off x="1511869" y="4992527"/>
            <a:ext cx="442428" cy="639393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下矢印 30">
            <a:extLst>
              <a:ext uri="{FF2B5EF4-FFF2-40B4-BE49-F238E27FC236}">
                <a16:creationId xmlns="" xmlns:a16="http://schemas.microsoft.com/office/drawing/2014/main" id="{2F2FC9DA-DCAA-E149-BD1D-85B1AA007C25}"/>
              </a:ext>
            </a:extLst>
          </p:cNvPr>
          <p:cNvSpPr/>
          <p:nvPr/>
        </p:nvSpPr>
        <p:spPr>
          <a:xfrm>
            <a:off x="4206334" y="7208033"/>
            <a:ext cx="546758" cy="716797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="" xmlns:a16="http://schemas.microsoft.com/office/drawing/2014/main" id="{A9CAA6A2-EC6C-DA4B-8979-E05A665FA9F6}"/>
              </a:ext>
            </a:extLst>
          </p:cNvPr>
          <p:cNvSpPr/>
          <p:nvPr/>
        </p:nvSpPr>
        <p:spPr>
          <a:xfrm>
            <a:off x="4015995" y="7988057"/>
            <a:ext cx="798073" cy="230342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="" xmlns:a16="http://schemas.microsoft.com/office/drawing/2014/main" id="{E829C566-6F7D-AD41-88C3-D5D2249D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8790" y="449371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36098" y="450019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下矢印 22">
            <a:extLst>
              <a:ext uri="{FF2B5EF4-FFF2-40B4-BE49-F238E27FC236}">
                <a16:creationId xmlns="" xmlns:a16="http://schemas.microsoft.com/office/drawing/2014/main" id="{2F2FC9DA-DCAA-E149-BD1D-85B1AA007C25}"/>
              </a:ext>
            </a:extLst>
          </p:cNvPr>
          <p:cNvSpPr/>
          <p:nvPr/>
        </p:nvSpPr>
        <p:spPr>
          <a:xfrm>
            <a:off x="3371279" y="4996898"/>
            <a:ext cx="287713" cy="498687"/>
          </a:xfrm>
          <a:prstGeom prst="downArrow">
            <a:avLst>
              <a:gd name="adj1" fmla="val 50000"/>
              <a:gd name="adj2" fmla="val 9613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22136" y="466699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下矢印 35">
            <a:extLst>
              <a:ext uri="{FF2B5EF4-FFF2-40B4-BE49-F238E27FC236}">
                <a16:creationId xmlns="" xmlns:a16="http://schemas.microsoft.com/office/drawing/2014/main" id="{2F2FC9DA-DCAA-E149-BD1D-85B1AA007C25}"/>
              </a:ext>
            </a:extLst>
          </p:cNvPr>
          <p:cNvSpPr/>
          <p:nvPr/>
        </p:nvSpPr>
        <p:spPr>
          <a:xfrm>
            <a:off x="5778188" y="5213366"/>
            <a:ext cx="273379" cy="1753986"/>
          </a:xfrm>
          <a:prstGeom prst="downArrow">
            <a:avLst>
              <a:gd name="adj1" fmla="val 50000"/>
              <a:gd name="adj2" fmla="val 9613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06334" y="81946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99330"/>
              </p:ext>
            </p:extLst>
          </p:nvPr>
        </p:nvGraphicFramePr>
        <p:xfrm>
          <a:off x="4743771" y="8220898"/>
          <a:ext cx="1526470" cy="41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Image" r:id="rId9" imgW="1218960" imgH="330120" progId="Photoshop.Image.13">
                  <p:embed/>
                </p:oleObj>
              </mc:Choice>
              <mc:Fallback>
                <p:oleObj name="Image" r:id="rId9" imgW="1218960" imgH="3301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43771" y="8220898"/>
                        <a:ext cx="1526470" cy="413419"/>
                      </a:xfrm>
                      <a:prstGeom prst="rect">
                        <a:avLst/>
                      </a:prstGeom>
                      <a:ln w="381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08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2790517-E398-5944-A3D4-44DAD63E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“Raise Hand” for Q&amp;A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A7AB659-BD5C-6A42-BB3A-25CF821D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87837"/>
            <a:ext cx="6185986" cy="7890623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have a question on Q&amp;A after each oral presentation, please  use “</a:t>
            </a:r>
            <a:r>
              <a:rPr kumimoji="1" lang="en-US" altLang="ja-JP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 Hand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When the chair select you , you can unmute (the chair will permit your unmute) and tell your question.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“Raise Hand”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 “Raise Hand” at the bottom of the participants list.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a hand icon will be appear beside your name.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stop raising your hand by “Lower Hand”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57479D8-0F45-3545-9E06-F49F43217FDD}"/>
              </a:ext>
            </a:extLst>
          </p:cNvPr>
          <p:cNvSpPr txBox="1"/>
          <p:nvPr/>
        </p:nvSpPr>
        <p:spPr>
          <a:xfrm>
            <a:off x="176192" y="9617749"/>
            <a:ext cx="55771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質疑応答の進め方の参考元：日本教育工学会</a:t>
            </a:r>
            <a:r>
              <a:rPr kumimoji="1"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kumimoji="1" lang="ja-JP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年春季大会・大会実行委員会（信州大学）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28388C83-71FF-0D4E-9C16-403B9C070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1000" y="5293424"/>
            <a:ext cx="932666" cy="2491819"/>
          </a:xfrm>
          <a:prstGeom prst="rect">
            <a:avLst/>
          </a:prstGeom>
          <a:ln>
            <a:solidFill>
              <a:srgbClr val="173F64"/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="" xmlns:a16="http://schemas.microsoft.com/office/drawing/2014/main" id="{C003F0D4-6F74-9B4F-B028-F5240E62D7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8692" y="5239983"/>
            <a:ext cx="1584749" cy="859201"/>
          </a:xfrm>
          <a:prstGeom prst="rect">
            <a:avLst/>
          </a:prstGeom>
          <a:ln>
            <a:solidFill>
              <a:srgbClr val="173F64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="" xmlns:a16="http://schemas.microsoft.com/office/drawing/2014/main" id="{9CF2F236-F539-9948-AC07-23B2831F88E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6795"/>
          <a:stretch/>
        </p:blipFill>
        <p:spPr>
          <a:xfrm>
            <a:off x="4298691" y="6993641"/>
            <a:ext cx="1584749" cy="834551"/>
          </a:xfrm>
          <a:prstGeom prst="rect">
            <a:avLst/>
          </a:prstGeom>
          <a:ln>
            <a:solidFill>
              <a:srgbClr val="173F64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6F673AEE-C32B-D54C-80A6-353F43E75D16}"/>
              </a:ext>
            </a:extLst>
          </p:cNvPr>
          <p:cNvSpPr/>
          <p:nvPr/>
        </p:nvSpPr>
        <p:spPr>
          <a:xfrm>
            <a:off x="2569109" y="7452404"/>
            <a:ext cx="525410" cy="332838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下矢印 12">
            <a:extLst>
              <a:ext uri="{FF2B5EF4-FFF2-40B4-BE49-F238E27FC236}">
                <a16:creationId xmlns="" xmlns:a16="http://schemas.microsoft.com/office/drawing/2014/main" id="{FE575B7B-1A82-5143-853E-DBCCD0BE7FDB}"/>
              </a:ext>
            </a:extLst>
          </p:cNvPr>
          <p:cNvSpPr/>
          <p:nvPr/>
        </p:nvSpPr>
        <p:spPr>
          <a:xfrm rot="16200000">
            <a:off x="1620834" y="5968624"/>
            <a:ext cx="442428" cy="639393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下矢印 13">
            <a:extLst>
              <a:ext uri="{FF2B5EF4-FFF2-40B4-BE49-F238E27FC236}">
                <a16:creationId xmlns="" xmlns:a16="http://schemas.microsoft.com/office/drawing/2014/main" id="{B04A04A3-223D-2D48-94E0-C3EFE97F08A3}"/>
              </a:ext>
            </a:extLst>
          </p:cNvPr>
          <p:cNvSpPr/>
          <p:nvPr/>
        </p:nvSpPr>
        <p:spPr>
          <a:xfrm rot="13248097" flipH="1">
            <a:off x="3153728" y="5432330"/>
            <a:ext cx="370719" cy="2408023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="" xmlns:a16="http://schemas.microsoft.com/office/drawing/2014/main" id="{BCC8FF78-C215-9D45-A3AB-1729CF7C9C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6935" y="6280293"/>
            <a:ext cx="3321019" cy="575643"/>
          </a:xfrm>
          <a:prstGeom prst="rect">
            <a:avLst/>
          </a:prstGeom>
          <a:ln>
            <a:solidFill>
              <a:srgbClr val="173F64"/>
            </a:solidFill>
          </a:ln>
        </p:spPr>
      </p:pic>
      <p:sp>
        <p:nvSpPr>
          <p:cNvPr id="17" name="正方形/長方形 16">
            <a:extLst>
              <a:ext uri="{FF2B5EF4-FFF2-40B4-BE49-F238E27FC236}">
                <a16:creationId xmlns="" xmlns:a16="http://schemas.microsoft.com/office/drawing/2014/main" id="{4E27D933-B499-A948-8236-7FDBEBE4EC01}"/>
              </a:ext>
            </a:extLst>
          </p:cNvPr>
          <p:cNvSpPr/>
          <p:nvPr/>
        </p:nvSpPr>
        <p:spPr>
          <a:xfrm>
            <a:off x="5803687" y="6338710"/>
            <a:ext cx="423779" cy="479575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下矢印 17">
            <a:extLst>
              <a:ext uri="{FF2B5EF4-FFF2-40B4-BE49-F238E27FC236}">
                <a16:creationId xmlns="" xmlns:a16="http://schemas.microsoft.com/office/drawing/2014/main" id="{C8668E23-D1D4-7441-81EF-90E4101CFC8F}"/>
              </a:ext>
            </a:extLst>
          </p:cNvPr>
          <p:cNvSpPr/>
          <p:nvPr/>
        </p:nvSpPr>
        <p:spPr>
          <a:xfrm>
            <a:off x="4934774" y="5926572"/>
            <a:ext cx="311104" cy="479576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下矢印 18">
            <a:extLst>
              <a:ext uri="{FF2B5EF4-FFF2-40B4-BE49-F238E27FC236}">
                <a16:creationId xmlns="" xmlns:a16="http://schemas.microsoft.com/office/drawing/2014/main" id="{E7FD8184-DA85-9C4E-B168-CBB8AC95E99A}"/>
              </a:ext>
            </a:extLst>
          </p:cNvPr>
          <p:cNvSpPr/>
          <p:nvPr/>
        </p:nvSpPr>
        <p:spPr>
          <a:xfrm>
            <a:off x="4935611" y="6659202"/>
            <a:ext cx="311104" cy="479576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="" xmlns:a16="http://schemas.microsoft.com/office/drawing/2014/main" id="{23352B8B-E854-B044-B225-0C9BF09EF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AA25-75BE-B24A-894A-D2F98540D44F}" type="slidenum"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083245"/>
              </p:ext>
            </p:extLst>
          </p:nvPr>
        </p:nvGraphicFramePr>
        <p:xfrm>
          <a:off x="524916" y="5994543"/>
          <a:ext cx="876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Image" r:id="rId8" imgW="875880" imgH="571320" progId="Photoshop.Image.13">
                  <p:embed/>
                </p:oleObj>
              </mc:Choice>
              <mc:Fallback>
                <p:oleObj name="Image" r:id="rId8" imgW="875880" imgH="5713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4916" y="5994543"/>
                        <a:ext cx="876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326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6749</TotalTime>
  <Words>711</Words>
  <Application>Microsoft Office PowerPoint</Application>
  <PresentationFormat>A4 210 x 297 mm</PresentationFormat>
  <Paragraphs>126</Paragraphs>
  <Slides>13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ＭＳ Ｐゴシック</vt:lpstr>
      <vt:lpstr>Meiryo</vt:lpstr>
      <vt:lpstr>游ゴシック</vt:lpstr>
      <vt:lpstr>Arial</vt:lpstr>
      <vt:lpstr>Calibri</vt:lpstr>
      <vt:lpstr>Times New Roman</vt:lpstr>
      <vt:lpstr>Wingdings</vt:lpstr>
      <vt:lpstr>Office テーマ</vt:lpstr>
      <vt:lpstr>Image</vt:lpstr>
      <vt:lpstr> Zoom Instruction for HSJ59  For speakers &amp; audiences</vt:lpstr>
      <vt:lpstr>Installation of Zoom</vt:lpstr>
      <vt:lpstr>Update your Zoom</vt:lpstr>
      <vt:lpstr>Entering the meeting room</vt:lpstr>
      <vt:lpstr>PowerPoint プレゼンテーション</vt:lpstr>
      <vt:lpstr>Rename</vt:lpstr>
      <vt:lpstr>Microphone and camera</vt:lpstr>
      <vt:lpstr>Share screen</vt:lpstr>
      <vt:lpstr>“Raise Hand” for Q&amp;A</vt:lpstr>
      <vt:lpstr>Chat</vt:lpstr>
      <vt:lpstr>How to leave</vt:lpstr>
      <vt:lpstr>Instruction for oral speakers</vt:lpstr>
      <vt:lpstr>Instruction for audiences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ZOOMマニュアル</dc:title>
  <dc:creator>澁川幸加</dc:creator>
  <cp:lastModifiedBy>Taku Okamoto</cp:lastModifiedBy>
  <cp:revision>429</cp:revision>
  <cp:lastPrinted>2020-10-23T08:05:38Z</cp:lastPrinted>
  <dcterms:created xsi:type="dcterms:W3CDTF">2020-03-12T11:38:44Z</dcterms:created>
  <dcterms:modified xsi:type="dcterms:W3CDTF">2021-04-20T09:10:29Z</dcterms:modified>
</cp:coreProperties>
</file>